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6"/>
  </p:notesMasterIdLst>
  <p:handoutMasterIdLst>
    <p:handoutMasterId r:id="rId47"/>
  </p:handoutMasterIdLst>
  <p:sldIdLst>
    <p:sldId id="256" r:id="rId5"/>
    <p:sldId id="257" r:id="rId6"/>
    <p:sldId id="280" r:id="rId7"/>
    <p:sldId id="273" r:id="rId8"/>
    <p:sldId id="264" r:id="rId9"/>
    <p:sldId id="272" r:id="rId10"/>
    <p:sldId id="306" r:id="rId11"/>
    <p:sldId id="307" r:id="rId12"/>
    <p:sldId id="274" r:id="rId13"/>
    <p:sldId id="282" r:id="rId14"/>
    <p:sldId id="283" r:id="rId15"/>
    <p:sldId id="284" r:id="rId16"/>
    <p:sldId id="286" r:id="rId17"/>
    <p:sldId id="277" r:id="rId18"/>
    <p:sldId id="278" r:id="rId19"/>
    <p:sldId id="279" r:id="rId20"/>
    <p:sldId id="289" r:id="rId21"/>
    <p:sldId id="317" r:id="rId22"/>
    <p:sldId id="293" r:id="rId23"/>
    <p:sldId id="292" r:id="rId24"/>
    <p:sldId id="285" r:id="rId25"/>
    <p:sldId id="265" r:id="rId26"/>
    <p:sldId id="291" r:id="rId27"/>
    <p:sldId id="259" r:id="rId28"/>
    <p:sldId id="314" r:id="rId29"/>
    <p:sldId id="294" r:id="rId30"/>
    <p:sldId id="295" r:id="rId31"/>
    <p:sldId id="315" r:id="rId32"/>
    <p:sldId id="304" r:id="rId33"/>
    <p:sldId id="308" r:id="rId34"/>
    <p:sldId id="318" r:id="rId35"/>
    <p:sldId id="287" r:id="rId36"/>
    <p:sldId id="305" r:id="rId37"/>
    <p:sldId id="298" r:id="rId38"/>
    <p:sldId id="297" r:id="rId39"/>
    <p:sldId id="316" r:id="rId40"/>
    <p:sldId id="299" r:id="rId41"/>
    <p:sldId id="301" r:id="rId42"/>
    <p:sldId id="302" r:id="rId43"/>
    <p:sldId id="300" r:id="rId44"/>
    <p:sldId id="2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3447" autoAdjust="0"/>
  </p:normalViewPr>
  <p:slideViewPr>
    <p:cSldViewPr snapToGrid="0">
      <p:cViewPr varScale="1">
        <p:scale>
          <a:sx n="100" d="100"/>
          <a:sy n="100" d="100"/>
        </p:scale>
        <p:origin x="84" y="34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ite\AppData\Local\Microsoft\Windows\INetCache\IE\BIOCQBEL\Team%20Velocity%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ite\AppData\Local\Microsoft\Windows\INetCache\IE\VNHIDDSQ\Burndown_chart4%5b1%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ite\AppData\Local\Microsoft\Windows\INetCache\IE\MMZ61RMO\Committed%20and%20Completed%20Ratio%5b1%5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93307086614174"/>
          <c:y val="0.20292568324064386"/>
          <c:w val="0.88606692913385832"/>
          <c:h val="0.5973694546922893"/>
        </c:manualLayout>
      </c:layout>
      <c:barChart>
        <c:barDir val="col"/>
        <c:grouping val="stacked"/>
        <c:varyColors val="0"/>
        <c:ser>
          <c:idx val="0"/>
          <c:order val="0"/>
          <c:tx>
            <c:strRef>
              <c:f>Sheet1!$B$1</c:f>
              <c:strCache>
                <c:ptCount val="1"/>
                <c:pt idx="0">
                  <c:v>Story Points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Sprint1</c:v>
                </c:pt>
                <c:pt idx="1">
                  <c:v>Sprint2</c:v>
                </c:pt>
                <c:pt idx="2">
                  <c:v>Sprint3</c:v>
                </c:pt>
                <c:pt idx="3">
                  <c:v>Sprint4</c:v>
                </c:pt>
                <c:pt idx="4">
                  <c:v>Average Velocity</c:v>
                </c:pt>
              </c:strCache>
            </c:strRef>
          </c:cat>
          <c:val>
            <c:numRef>
              <c:f>Sheet1!$B$2:$B$6</c:f>
              <c:numCache>
                <c:formatCode>General</c:formatCode>
                <c:ptCount val="5"/>
                <c:pt idx="0">
                  <c:v>10</c:v>
                </c:pt>
                <c:pt idx="1">
                  <c:v>20</c:v>
                </c:pt>
                <c:pt idx="2">
                  <c:v>40</c:v>
                </c:pt>
                <c:pt idx="3">
                  <c:v>20</c:v>
                </c:pt>
                <c:pt idx="4">
                  <c:v>22.5</c:v>
                </c:pt>
              </c:numCache>
            </c:numRef>
          </c:val>
          <c:extLst>
            <c:ext xmlns:c16="http://schemas.microsoft.com/office/drawing/2014/chart" uri="{C3380CC4-5D6E-409C-BE32-E72D297353CC}">
              <c16:uniqueId val="{00000000-6179-405D-BC5C-64073812399D}"/>
            </c:ext>
          </c:extLst>
        </c:ser>
        <c:dLbls>
          <c:dLblPos val="ctr"/>
          <c:showLegendKey val="0"/>
          <c:showVal val="1"/>
          <c:showCatName val="0"/>
          <c:showSerName val="0"/>
          <c:showPercent val="0"/>
          <c:showBubbleSize val="0"/>
        </c:dLbls>
        <c:gapWidth val="150"/>
        <c:overlap val="100"/>
        <c:axId val="1635547599"/>
        <c:axId val="1756395087"/>
      </c:barChart>
      <c:catAx>
        <c:axId val="1635547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395087"/>
        <c:crosses val="autoZero"/>
        <c:auto val="1"/>
        <c:lblAlgn val="ctr"/>
        <c:lblOffset val="100"/>
        <c:noMultiLvlLbl val="0"/>
      </c:catAx>
      <c:valAx>
        <c:axId val="175639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5547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Sprint 4</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294799974872568E-2"/>
          <c:y val="0.18303006241866826"/>
          <c:w val="0.92246277998953952"/>
          <c:h val="0.52572546078798976"/>
        </c:manualLayout>
      </c:layout>
      <c:lineChart>
        <c:grouping val="standard"/>
        <c:varyColors val="0"/>
        <c:ser>
          <c:idx val="0"/>
          <c:order val="0"/>
          <c:tx>
            <c:strRef>
              <c:f>Sheet1!$C$1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Sheet1!$B$2:$B$31</c:f>
              <c:numCache>
                <c:formatCode>d\-mmm</c:formatCode>
                <c:ptCount val="30"/>
                <c:pt idx="0">
                  <c:v>44896</c:v>
                </c:pt>
                <c:pt idx="1">
                  <c:v>44897</c:v>
                </c:pt>
                <c:pt idx="2">
                  <c:v>44898</c:v>
                </c:pt>
                <c:pt idx="3">
                  <c:v>44899</c:v>
                </c:pt>
                <c:pt idx="4">
                  <c:v>44900</c:v>
                </c:pt>
                <c:pt idx="5">
                  <c:v>44901</c:v>
                </c:pt>
                <c:pt idx="6">
                  <c:v>44902</c:v>
                </c:pt>
                <c:pt idx="7">
                  <c:v>44903</c:v>
                </c:pt>
                <c:pt idx="8">
                  <c:v>44904</c:v>
                </c:pt>
                <c:pt idx="9">
                  <c:v>44905</c:v>
                </c:pt>
                <c:pt idx="10">
                  <c:v>44906</c:v>
                </c:pt>
                <c:pt idx="11">
                  <c:v>44907</c:v>
                </c:pt>
                <c:pt idx="12">
                  <c:v>44908</c:v>
                </c:pt>
                <c:pt idx="13">
                  <c:v>44909</c:v>
                </c:pt>
                <c:pt idx="14">
                  <c:v>44910</c:v>
                </c:pt>
                <c:pt idx="15">
                  <c:v>44911</c:v>
                </c:pt>
                <c:pt idx="16">
                  <c:v>44912</c:v>
                </c:pt>
                <c:pt idx="17">
                  <c:v>44913</c:v>
                </c:pt>
                <c:pt idx="18">
                  <c:v>44914</c:v>
                </c:pt>
                <c:pt idx="19">
                  <c:v>44915</c:v>
                </c:pt>
              </c:numCache>
            </c:numRef>
          </c:cat>
          <c:val>
            <c:numRef>
              <c:f>Sheet1!$C$2:$C$31</c:f>
              <c:numCache>
                <c:formatCode>General</c:formatCode>
                <c:ptCount val="30"/>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numCache>
            </c:numRef>
          </c:val>
          <c:smooth val="0"/>
          <c:extLst>
            <c:ext xmlns:c16="http://schemas.microsoft.com/office/drawing/2014/chart" uri="{C3380CC4-5D6E-409C-BE32-E72D297353CC}">
              <c16:uniqueId val="{00000000-2849-4A4F-8706-46A4800CE2B9}"/>
            </c:ext>
          </c:extLst>
        </c:ser>
        <c:ser>
          <c:idx val="1"/>
          <c:order val="1"/>
          <c:tx>
            <c:strRef>
              <c:f>Sheet1!$D$1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Sheet1!$B$2:$B$31</c:f>
              <c:numCache>
                <c:formatCode>d\-mmm</c:formatCode>
                <c:ptCount val="30"/>
                <c:pt idx="0">
                  <c:v>44896</c:v>
                </c:pt>
                <c:pt idx="1">
                  <c:v>44897</c:v>
                </c:pt>
                <c:pt idx="2">
                  <c:v>44898</c:v>
                </c:pt>
                <c:pt idx="3">
                  <c:v>44899</c:v>
                </c:pt>
                <c:pt idx="4">
                  <c:v>44900</c:v>
                </c:pt>
                <c:pt idx="5">
                  <c:v>44901</c:v>
                </c:pt>
                <c:pt idx="6">
                  <c:v>44902</c:v>
                </c:pt>
                <c:pt idx="7">
                  <c:v>44903</c:v>
                </c:pt>
                <c:pt idx="8">
                  <c:v>44904</c:v>
                </c:pt>
                <c:pt idx="9">
                  <c:v>44905</c:v>
                </c:pt>
                <c:pt idx="10">
                  <c:v>44906</c:v>
                </c:pt>
                <c:pt idx="11">
                  <c:v>44907</c:v>
                </c:pt>
                <c:pt idx="12">
                  <c:v>44908</c:v>
                </c:pt>
                <c:pt idx="13">
                  <c:v>44909</c:v>
                </c:pt>
                <c:pt idx="14">
                  <c:v>44910</c:v>
                </c:pt>
                <c:pt idx="15">
                  <c:v>44911</c:v>
                </c:pt>
                <c:pt idx="16">
                  <c:v>44912</c:v>
                </c:pt>
                <c:pt idx="17">
                  <c:v>44913</c:v>
                </c:pt>
                <c:pt idx="18">
                  <c:v>44914</c:v>
                </c:pt>
                <c:pt idx="19">
                  <c:v>44915</c:v>
                </c:pt>
              </c:numCache>
            </c:numRef>
          </c:cat>
          <c:val>
            <c:numRef>
              <c:f>Sheet1!$D$2:$D$31</c:f>
              <c:numCache>
                <c:formatCode>General</c:formatCode>
                <c:ptCount val="30"/>
                <c:pt idx="0">
                  <c:v>20</c:v>
                </c:pt>
                <c:pt idx="1">
                  <c:v>20</c:v>
                </c:pt>
                <c:pt idx="2">
                  <c:v>19</c:v>
                </c:pt>
                <c:pt idx="3">
                  <c:v>18</c:v>
                </c:pt>
                <c:pt idx="4">
                  <c:v>18</c:v>
                </c:pt>
                <c:pt idx="5">
                  <c:v>18</c:v>
                </c:pt>
                <c:pt idx="6">
                  <c:v>17</c:v>
                </c:pt>
                <c:pt idx="7">
                  <c:v>17</c:v>
                </c:pt>
                <c:pt idx="8">
                  <c:v>16</c:v>
                </c:pt>
                <c:pt idx="9">
                  <c:v>14</c:v>
                </c:pt>
                <c:pt idx="10">
                  <c:v>12</c:v>
                </c:pt>
                <c:pt idx="11">
                  <c:v>12</c:v>
                </c:pt>
                <c:pt idx="12">
                  <c:v>11</c:v>
                </c:pt>
                <c:pt idx="13">
                  <c:v>10</c:v>
                </c:pt>
                <c:pt idx="14">
                  <c:v>9</c:v>
                </c:pt>
                <c:pt idx="15">
                  <c:v>9</c:v>
                </c:pt>
                <c:pt idx="16">
                  <c:v>7</c:v>
                </c:pt>
                <c:pt idx="17">
                  <c:v>5</c:v>
                </c:pt>
                <c:pt idx="18">
                  <c:v>3</c:v>
                </c:pt>
                <c:pt idx="19">
                  <c:v>1</c:v>
                </c:pt>
              </c:numCache>
            </c:numRef>
          </c:val>
          <c:smooth val="0"/>
          <c:extLst>
            <c:ext xmlns:c16="http://schemas.microsoft.com/office/drawing/2014/chart" uri="{C3380CC4-5D6E-409C-BE32-E72D297353CC}">
              <c16:uniqueId val="{00000001-2849-4A4F-8706-46A4800CE2B9}"/>
            </c:ext>
          </c:extLst>
        </c:ser>
        <c:dLbls>
          <c:showLegendKey val="0"/>
          <c:showVal val="0"/>
          <c:showCatName val="0"/>
          <c:showSerName val="0"/>
          <c:showPercent val="0"/>
          <c:showBubbleSize val="0"/>
        </c:dLbls>
        <c:smooth val="0"/>
        <c:axId val="1756271295"/>
        <c:axId val="1756273375"/>
      </c:lineChart>
      <c:dateAx>
        <c:axId val="1756271295"/>
        <c:scaling>
          <c:orientation val="minMax"/>
        </c:scaling>
        <c:delete val="0"/>
        <c:axPos val="b"/>
        <c:numFmt formatCode="d\-mmm"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273375"/>
        <c:crosses val="autoZero"/>
        <c:auto val="1"/>
        <c:lblOffset val="100"/>
        <c:baseTimeUnit val="days"/>
      </c:dateAx>
      <c:valAx>
        <c:axId val="17562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271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Sheet1!$A$2</c:f>
              <c:strCache>
                <c:ptCount val="1"/>
                <c:pt idx="0">
                  <c:v>Sprint 4 Commited /Completed Ratio</c:v>
                </c:pt>
              </c:strCache>
            </c:strRef>
          </c:tx>
          <c:spPr>
            <a:solidFill>
              <a:schemeClr val="accent1"/>
            </a:solidFill>
            <a:ln>
              <a:noFill/>
            </a:ln>
            <a:effectLst/>
            <a:sp3d/>
          </c:spPr>
          <c:invertIfNegative val="0"/>
          <c:cat>
            <c:strRef>
              <c:f>Sheet1!$B$1:$C$1</c:f>
              <c:strCache>
                <c:ptCount val="2"/>
                <c:pt idx="0">
                  <c:v>Committed </c:v>
                </c:pt>
                <c:pt idx="1">
                  <c:v>Completed</c:v>
                </c:pt>
              </c:strCache>
            </c:strRef>
          </c:cat>
          <c:val>
            <c:numRef>
              <c:f>Sheet1!$B$2:$C$2</c:f>
              <c:numCache>
                <c:formatCode>General</c:formatCode>
                <c:ptCount val="2"/>
                <c:pt idx="0">
                  <c:v>24</c:v>
                </c:pt>
                <c:pt idx="1">
                  <c:v>20</c:v>
                </c:pt>
              </c:numCache>
            </c:numRef>
          </c:val>
          <c:extLst>
            <c:ext xmlns:c16="http://schemas.microsoft.com/office/drawing/2014/chart" uri="{C3380CC4-5D6E-409C-BE32-E72D297353CC}">
              <c16:uniqueId val="{00000000-8644-4F13-899B-D254C429E10F}"/>
            </c:ext>
          </c:extLst>
        </c:ser>
        <c:dLbls>
          <c:showLegendKey val="0"/>
          <c:showVal val="0"/>
          <c:showCatName val="0"/>
          <c:showSerName val="0"/>
          <c:showPercent val="0"/>
          <c:showBubbleSize val="0"/>
        </c:dLbls>
        <c:gapWidth val="150"/>
        <c:shape val="box"/>
        <c:axId val="260079744"/>
        <c:axId val="260083488"/>
        <c:axId val="0"/>
      </c:bar3DChart>
      <c:catAx>
        <c:axId val="2600797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083488"/>
        <c:crosses val="autoZero"/>
        <c:auto val="1"/>
        <c:lblAlgn val="ctr"/>
        <c:lblOffset val="100"/>
        <c:noMultiLvlLbl val="0"/>
      </c:catAx>
      <c:valAx>
        <c:axId val="26008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079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3" loCatId="list" qsTypeId="urn:microsoft.com/office/officeart/2005/8/quickstyle/simple1" qsCatId="simple" csTypeId="urn:microsoft.com/office/officeart/2005/8/colors/accent5_5" csCatId="accent5" phldr="1"/>
      <dgm:spPr/>
      <dgm:t>
        <a:bodyPr/>
        <a:lstStyle/>
        <a:p>
          <a:endParaRPr lang="en-US"/>
        </a:p>
      </dgm:t>
    </dgm:pt>
    <dgm:pt modelId="{73D947E0-108F-4D20-A71E-3CF329F97212}">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mj-lt"/>
              <a:ea typeface="+mj-ea"/>
              <a:cs typeface="+mj-cs"/>
            </a:rPr>
            <a:t>REGISTRATION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register into CURA through this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LOGIN PAGE</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log into CURA through this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HOME</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surf through CURA features through this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plan his schedule using this and work accordingly</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APPOINTMENTS</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SCHEDULING</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8FE81FEC-2664-411F-AEB3-065F29F52751}">
      <dgm:prSet>
        <dgm:style>
          <a:lnRef idx="2">
            <a:schemeClr val="dk1">
              <a:shade val="50000"/>
            </a:schemeClr>
          </a:lnRef>
          <a:fillRef idx="1">
            <a:schemeClr val="dk1"/>
          </a:fillRef>
          <a:effectRef idx="0">
            <a:schemeClr val="dk1"/>
          </a:effectRef>
          <a:fontRef idx="minor">
            <a:schemeClr val="lt1"/>
          </a:fontRef>
        </dgm:style>
      </dgm:prSet>
      <dgm:spPr/>
      <dgm:t>
        <a:bodyPr lIns="182880" tIns="182880" rIns="182880" bIns="182880"/>
        <a:lstStyle/>
        <a:p>
          <a:r>
            <a:rPr lang="en-US" kern="1200" spc="50" baseline="0" dirty="0">
              <a:latin typeface="Tenorite"/>
              <a:ea typeface="+mn-ea"/>
              <a:cs typeface="+mn-cs"/>
            </a:rPr>
            <a:t>User can schedule his appointment with doctor through this </a:t>
          </a:r>
        </a:p>
      </dgm:t>
    </dgm:pt>
    <dgm:pt modelId="{80230EB7-7230-4881-A631-309C07417378}" type="sibTrans" cxnId="{711E093C-AD42-45A4-8D40-A2D39702062E}">
      <dgm:prSet/>
      <dgm:spPr/>
      <dgm:t>
        <a:bodyPr/>
        <a:lstStyle/>
        <a:p>
          <a:endParaRPr lang="en-US">
            <a:latin typeface="+mn-lt"/>
          </a:endParaRPr>
        </a:p>
      </dgm:t>
    </dgm:pt>
    <dgm:pt modelId="{BCBC007E-0269-421B-9C41-DE26D5C3A822}" type="parTrans" cxnId="{711E093C-AD42-45A4-8D40-A2D39702062E}">
      <dgm:prSet/>
      <dgm:spPr/>
      <dgm:t>
        <a:bodyPr/>
        <a:lstStyle/>
        <a:p>
          <a:endParaRPr lang="en-US">
            <a:latin typeface="+mn-lt"/>
          </a:endParaRPr>
        </a:p>
      </dgm:t>
    </dgm:pt>
    <dgm:pt modelId="{C6382914-AF7E-4FD3-B307-FF10A9CF1357}" type="pres">
      <dgm:prSet presAssocID="{0DD8915E-DC14-41D6-9BB5-F49E1C265163}" presName="linearFlow" presStyleCnt="0">
        <dgm:presLayoutVars>
          <dgm:dir/>
          <dgm:resizeHandles val="exact"/>
        </dgm:presLayoutVars>
      </dgm:prSet>
      <dgm:spPr/>
    </dgm:pt>
    <dgm:pt modelId="{78A686B6-A392-4681-8A02-6B27EF729AEB}" type="pres">
      <dgm:prSet presAssocID="{73D947E0-108F-4D20-A71E-3CF329F97212}" presName="composite" presStyleCnt="0"/>
      <dgm:spPr/>
    </dgm:pt>
    <dgm:pt modelId="{A1837892-9385-4299-B240-777ABFB3EDB0}" type="pres">
      <dgm:prSet presAssocID="{73D947E0-108F-4D20-A71E-3CF329F97212}"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FCB86773-EDF5-4EB6-8155-CD8DDBA40130}" type="pres">
      <dgm:prSet presAssocID="{73D947E0-108F-4D20-A71E-3CF329F97212}" presName="txShp" presStyleLbl="node1" presStyleIdx="0" presStyleCnt="5" custLinFactNeighborY="-6">
        <dgm:presLayoutVars>
          <dgm:bulletEnabled val="1"/>
        </dgm:presLayoutVars>
      </dgm:prSet>
      <dgm:spPr/>
    </dgm:pt>
    <dgm:pt modelId="{91942B98-F08E-41AF-A90B-B2AD2D170A93}" type="pres">
      <dgm:prSet presAssocID="{AE813459-65AB-4FA9-B717-330DDA6DFA4E}" presName="spacing" presStyleCnt="0"/>
      <dgm:spPr/>
    </dgm:pt>
    <dgm:pt modelId="{876CFC20-448A-4B32-862F-3B0DA65C4442}" type="pres">
      <dgm:prSet presAssocID="{B1AFA1AF-0FF8-45B3-A6D0-0E255A2F637D}" presName="composite" presStyleCnt="0"/>
      <dgm:spPr/>
    </dgm:pt>
    <dgm:pt modelId="{CD81CAD9-5687-47F7-8003-90D0B3A1E2C4}" type="pres">
      <dgm:prSet presAssocID="{B1AFA1AF-0FF8-45B3-A6D0-0E255A2F637D}" presName="imgShp"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g outline"/>
        </a:ext>
      </dgm:extLst>
    </dgm:pt>
    <dgm:pt modelId="{51444353-F986-4986-A117-0405638E3E41}" type="pres">
      <dgm:prSet presAssocID="{B1AFA1AF-0FF8-45B3-A6D0-0E255A2F637D}" presName="txShp" presStyleLbl="node1" presStyleIdx="1" presStyleCnt="5">
        <dgm:presLayoutVars>
          <dgm:bulletEnabled val="1"/>
        </dgm:presLayoutVars>
      </dgm:prSet>
      <dgm:spPr/>
    </dgm:pt>
    <dgm:pt modelId="{531E5BFA-41E6-4EC1-A3BA-0406D36996A1}" type="pres">
      <dgm:prSet presAssocID="{88649F7A-400B-4056-965D-C9AC0B3AD942}" presName="spacing" presStyleCnt="0"/>
      <dgm:spPr/>
    </dgm:pt>
    <dgm:pt modelId="{D027C0F9-15C5-4F68-9410-93D92E2A0736}" type="pres">
      <dgm:prSet presAssocID="{E9682B4F-0217-4B50-923E-C104AA24290F}" presName="composite" presStyleCnt="0"/>
      <dgm:spPr/>
    </dgm:pt>
    <dgm:pt modelId="{7018F910-1C52-4240-AB80-F545F59AC26B}" type="pres">
      <dgm:prSet presAssocID="{E9682B4F-0217-4B50-923E-C104AA24290F}" presName="imgShp" presStyleLbl="fgImgPlace1" presStyleIdx="2" presStyleCnt="5" custLinFactY="34168" custLinFactNeighborX="-651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FEFDCEB-9B7F-43DB-B49B-24A112B01351}" type="pres">
      <dgm:prSet presAssocID="{E9682B4F-0217-4B50-923E-C104AA24290F}" presName="txShp" presStyleLbl="node1" presStyleIdx="2" presStyleCnt="5">
        <dgm:presLayoutVars>
          <dgm:bulletEnabled val="1"/>
        </dgm:presLayoutVars>
      </dgm:prSet>
      <dgm:spPr/>
    </dgm:pt>
    <dgm:pt modelId="{F3F9C38B-C1E0-495F-8AE3-AFB921AE3171}" type="pres">
      <dgm:prSet presAssocID="{B8632E42-D7EB-4C31-877E-6F1B2801851A}" presName="spacing" presStyleCnt="0"/>
      <dgm:spPr/>
    </dgm:pt>
    <dgm:pt modelId="{88333D85-5781-4F8F-979A-0B7C0E723424}" type="pres">
      <dgm:prSet presAssocID="{4F85505A-81B6-4FDA-A144-900B71DAD946}" presName="composite" presStyleCnt="0"/>
      <dgm:spPr/>
    </dgm:pt>
    <dgm:pt modelId="{AE562B1D-1E11-46B0-ABF8-88A0A668D6C1}" type="pres">
      <dgm:prSet presAssocID="{4F85505A-81B6-4FDA-A144-900B71DAD946}" presName="imgShp" presStyleLbl="fgImgPlace1" presStyleIdx="3" presStyleCnt="5" custLinFactY="-29851" custLinFactNeighborX="-521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3D34AE2E-A767-460C-98E0-04FBDDDFB649}" type="pres">
      <dgm:prSet presAssocID="{4F85505A-81B6-4FDA-A144-900B71DAD946}" presName="txShp" presStyleLbl="node1" presStyleIdx="3" presStyleCnt="5">
        <dgm:presLayoutVars>
          <dgm:bulletEnabled val="1"/>
        </dgm:presLayoutVars>
      </dgm:prSet>
      <dgm:spPr/>
    </dgm:pt>
    <dgm:pt modelId="{6DBA9053-9D81-4992-96FE-BB3DBC5027EF}" type="pres">
      <dgm:prSet presAssocID="{68F74A88-49DC-44B1-BC0D-220A7B97601C}" presName="spacing" presStyleCnt="0"/>
      <dgm:spPr/>
    </dgm:pt>
    <dgm:pt modelId="{9F51AF73-C3C3-42D7-A1BC-E959199295DC}" type="pres">
      <dgm:prSet presAssocID="{A2322D3A-7AC2-4C5C-9D7E-EAB2313D47D4}" presName="composite" presStyleCnt="0"/>
      <dgm:spPr/>
    </dgm:pt>
    <dgm:pt modelId="{32A2BCE4-4B61-424A-A341-6CD93AB0E5BF}" type="pres">
      <dgm:prSet presAssocID="{A2322D3A-7AC2-4C5C-9D7E-EAB2313D47D4}"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060A6ACC-D8B9-4FAB-B2EA-B391DE0279C3}" type="pres">
      <dgm:prSet presAssocID="{A2322D3A-7AC2-4C5C-9D7E-EAB2313D47D4}" presName="txShp"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74E3980E-1D64-4908-93E8-71D7ACA0B66A}" type="presOf" srcId="{B1AFA1AF-0FF8-45B3-A6D0-0E255A2F637D}" destId="{51444353-F986-4986-A117-0405638E3E41}" srcOrd="0" destOrd="0" presId="urn:microsoft.com/office/officeart/2005/8/layout/vList3"/>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B812FD3E-1492-426F-AC59-BC32AB856892}" type="presOf" srcId="{A2322D3A-7AC2-4C5C-9D7E-EAB2313D47D4}" destId="{060A6ACC-D8B9-4FAB-B2EA-B391DE0279C3}" srcOrd="0" destOrd="0" presId="urn:microsoft.com/office/officeart/2005/8/layout/vList3"/>
    <dgm:cxn modelId="{39626B5C-62EC-4A20-BC3D-6AB16CEBE455}" type="presOf" srcId="{50418D2B-9486-42DE-AFDD-1D31420040FF}" destId="{51444353-F986-4986-A117-0405638E3E41}" srcOrd="0" destOrd="1" presId="urn:microsoft.com/office/officeart/2005/8/layout/vList3"/>
    <dgm:cxn modelId="{0260FD45-FAA1-4FD7-9977-922457BC7B3D}" type="presOf" srcId="{0EC0C300-11E4-45CF-8418-973585107209}" destId="{CFEFDCEB-9B7F-43DB-B49B-24A112B01351}" srcOrd="0" destOrd="1" presId="urn:microsoft.com/office/officeart/2005/8/layout/vList3"/>
    <dgm:cxn modelId="{F942F56C-9025-4AA1-9B36-C5AE0A93B0F5}" srcId="{4F85505A-81B6-4FDA-A144-900B71DAD946}" destId="{FEB4A941-E9FA-4A86-A673-85FF34B35F20}" srcOrd="0" destOrd="0" parTransId="{39522508-BC4E-4DD5-A744-AFEFFE36DB74}" sibTransId="{97624CC8-6315-4683-B26C-C30D552DA5A6}"/>
    <dgm:cxn modelId="{3D03FD4C-9C0A-414B-8AF0-8C77808AA3A7}" type="presOf" srcId="{FEB4A941-E9FA-4A86-A673-85FF34B35F20}" destId="{3D34AE2E-A767-460C-98E0-04FBDDDFB649}" srcOrd="0" destOrd="1" presId="urn:microsoft.com/office/officeart/2005/8/layout/vList3"/>
    <dgm:cxn modelId="{ACD2BA4D-35B6-4F1F-AB6E-582BF8DECD16}" type="presOf" srcId="{73D947E0-108F-4D20-A71E-3CF329F97212}" destId="{FCB86773-EDF5-4EB6-8155-CD8DDBA40130}" srcOrd="0" destOrd="0" presId="urn:microsoft.com/office/officeart/2005/8/layout/vList3"/>
    <dgm:cxn modelId="{51563A4F-C0EB-47D6-B5BC-47A4E599AD4B}" srcId="{E9682B4F-0217-4B50-923E-C104AA24290F}" destId="{0EC0C300-11E4-45CF-8418-973585107209}" srcOrd="0" destOrd="0" parTransId="{1E4DD98E-100E-46B7-B24A-408BBF69E9FA}" sibTransId="{90FAB5D1-62B3-4FF6-A07D-EE607F529C32}"/>
    <dgm:cxn modelId="{836BEB53-F637-42AD-A905-80B56C3FFA55}" type="presOf" srcId="{30A490C8-22B4-4D68-875C-0F0DE2FF864D}" destId="{FCB86773-EDF5-4EB6-8155-CD8DDBA40130}" srcOrd="0" destOrd="1" presId="urn:microsoft.com/office/officeart/2005/8/layout/vList3"/>
    <dgm:cxn modelId="{2D633B56-E147-4EFC-B9EE-6C0413F329B0}" srcId="{0DD8915E-DC14-41D6-9BB5-F49E1C265163}" destId="{4F85505A-81B6-4FDA-A144-900B71DAD946}" srcOrd="3" destOrd="0" parTransId="{D9A96E25-7BBE-4DDD-8DDE-B4970D4340A8}" sibTransId="{68F74A88-49DC-44B1-BC0D-220A7B97601C}"/>
    <dgm:cxn modelId="{0CD60384-75B9-4148-A630-D527688DEAF2}" type="presOf" srcId="{4F85505A-81B6-4FDA-A144-900B71DAD946}" destId="{3D34AE2E-A767-460C-98E0-04FBDDDFB649}" srcOrd="0" destOrd="0" presId="urn:microsoft.com/office/officeart/2005/8/layout/vList3"/>
    <dgm:cxn modelId="{778CB0A9-9999-4B54-8215-B2DD3F9C36D5}" type="presOf" srcId="{E9682B4F-0217-4B50-923E-C104AA24290F}" destId="{CFEFDCEB-9B7F-43DB-B49B-24A112B01351}" srcOrd="0" destOrd="0" presId="urn:microsoft.com/office/officeart/2005/8/layout/vList3"/>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95768F8-6792-4C69-B726-0E280393ABD8}" type="presOf" srcId="{0DD8915E-DC14-41D6-9BB5-F49E1C265163}" destId="{C6382914-AF7E-4FD3-B307-FF10A9CF1357}" srcOrd="0" destOrd="0" presId="urn:microsoft.com/office/officeart/2005/8/layout/vList3"/>
    <dgm:cxn modelId="{2AF561F9-5613-4020-BD11-A0D9F57E1051}" type="presOf" srcId="{8FE81FEC-2664-411F-AEB3-065F29F52751}" destId="{060A6ACC-D8B9-4FAB-B2EA-B391DE0279C3}" srcOrd="0" destOrd="1" presId="urn:microsoft.com/office/officeart/2005/8/layout/vList3"/>
    <dgm:cxn modelId="{8CCC1807-269E-434E-B1B4-32B4B1B1FB65}" type="presParOf" srcId="{C6382914-AF7E-4FD3-B307-FF10A9CF1357}" destId="{78A686B6-A392-4681-8A02-6B27EF729AEB}" srcOrd="0" destOrd="0" presId="urn:microsoft.com/office/officeart/2005/8/layout/vList3"/>
    <dgm:cxn modelId="{07758807-428D-4A6D-A299-6BE6BABA99A5}" type="presParOf" srcId="{78A686B6-A392-4681-8A02-6B27EF729AEB}" destId="{A1837892-9385-4299-B240-777ABFB3EDB0}" srcOrd="0" destOrd="0" presId="urn:microsoft.com/office/officeart/2005/8/layout/vList3"/>
    <dgm:cxn modelId="{1C7B7F98-A2B4-486D-9D4B-2289CAE27A3B}" type="presParOf" srcId="{78A686B6-A392-4681-8A02-6B27EF729AEB}" destId="{FCB86773-EDF5-4EB6-8155-CD8DDBA40130}" srcOrd="1" destOrd="0" presId="urn:microsoft.com/office/officeart/2005/8/layout/vList3"/>
    <dgm:cxn modelId="{540BF14B-A547-412B-8C3B-D065AAD6BE76}" type="presParOf" srcId="{C6382914-AF7E-4FD3-B307-FF10A9CF1357}" destId="{91942B98-F08E-41AF-A90B-B2AD2D170A93}" srcOrd="1" destOrd="0" presId="urn:microsoft.com/office/officeart/2005/8/layout/vList3"/>
    <dgm:cxn modelId="{64DAE174-56E3-4616-A9E8-9C7D3FF8B837}" type="presParOf" srcId="{C6382914-AF7E-4FD3-B307-FF10A9CF1357}" destId="{876CFC20-448A-4B32-862F-3B0DA65C4442}" srcOrd="2" destOrd="0" presId="urn:microsoft.com/office/officeart/2005/8/layout/vList3"/>
    <dgm:cxn modelId="{A5C19CE1-D6DD-4DE9-A66C-F6A2C3423C2E}" type="presParOf" srcId="{876CFC20-448A-4B32-862F-3B0DA65C4442}" destId="{CD81CAD9-5687-47F7-8003-90D0B3A1E2C4}" srcOrd="0" destOrd="0" presId="urn:microsoft.com/office/officeart/2005/8/layout/vList3"/>
    <dgm:cxn modelId="{F249340D-D661-4E1A-A3EA-CAA7CC57FDFC}" type="presParOf" srcId="{876CFC20-448A-4B32-862F-3B0DA65C4442}" destId="{51444353-F986-4986-A117-0405638E3E41}" srcOrd="1" destOrd="0" presId="urn:microsoft.com/office/officeart/2005/8/layout/vList3"/>
    <dgm:cxn modelId="{B4BDA59B-F36B-4247-922B-95706E8B395A}" type="presParOf" srcId="{C6382914-AF7E-4FD3-B307-FF10A9CF1357}" destId="{531E5BFA-41E6-4EC1-A3BA-0406D36996A1}" srcOrd="3" destOrd="0" presId="urn:microsoft.com/office/officeart/2005/8/layout/vList3"/>
    <dgm:cxn modelId="{6A6AE329-AB01-47C5-BD3C-9013FB67CD8B}" type="presParOf" srcId="{C6382914-AF7E-4FD3-B307-FF10A9CF1357}" destId="{D027C0F9-15C5-4F68-9410-93D92E2A0736}" srcOrd="4" destOrd="0" presId="urn:microsoft.com/office/officeart/2005/8/layout/vList3"/>
    <dgm:cxn modelId="{A5B01FDB-19E4-4606-87FC-39CB01871B8C}" type="presParOf" srcId="{D027C0F9-15C5-4F68-9410-93D92E2A0736}" destId="{7018F910-1C52-4240-AB80-F545F59AC26B}" srcOrd="0" destOrd="0" presId="urn:microsoft.com/office/officeart/2005/8/layout/vList3"/>
    <dgm:cxn modelId="{F75C1B4E-3A39-4447-ADCD-8F1BB6253EDC}" type="presParOf" srcId="{D027C0F9-15C5-4F68-9410-93D92E2A0736}" destId="{CFEFDCEB-9B7F-43DB-B49B-24A112B01351}" srcOrd="1" destOrd="0" presId="urn:microsoft.com/office/officeart/2005/8/layout/vList3"/>
    <dgm:cxn modelId="{21A0C6AF-B925-41B8-A25B-9CA686ECDF2A}" type="presParOf" srcId="{C6382914-AF7E-4FD3-B307-FF10A9CF1357}" destId="{F3F9C38B-C1E0-495F-8AE3-AFB921AE3171}" srcOrd="5" destOrd="0" presId="urn:microsoft.com/office/officeart/2005/8/layout/vList3"/>
    <dgm:cxn modelId="{B9E87F9C-5039-44CE-9722-E0BD7FDBEC79}" type="presParOf" srcId="{C6382914-AF7E-4FD3-B307-FF10A9CF1357}" destId="{88333D85-5781-4F8F-979A-0B7C0E723424}" srcOrd="6" destOrd="0" presId="urn:microsoft.com/office/officeart/2005/8/layout/vList3"/>
    <dgm:cxn modelId="{FBF48F27-75A8-45CE-8553-B67DBB6881EB}" type="presParOf" srcId="{88333D85-5781-4F8F-979A-0B7C0E723424}" destId="{AE562B1D-1E11-46B0-ABF8-88A0A668D6C1}" srcOrd="0" destOrd="0" presId="urn:microsoft.com/office/officeart/2005/8/layout/vList3"/>
    <dgm:cxn modelId="{54D10977-55B4-444E-8A14-E21240DFCC40}" type="presParOf" srcId="{88333D85-5781-4F8F-979A-0B7C0E723424}" destId="{3D34AE2E-A767-460C-98E0-04FBDDDFB649}" srcOrd="1" destOrd="0" presId="urn:microsoft.com/office/officeart/2005/8/layout/vList3"/>
    <dgm:cxn modelId="{2CF9CB56-F009-4FDD-8645-8F8C7DBAA4E4}" type="presParOf" srcId="{C6382914-AF7E-4FD3-B307-FF10A9CF1357}" destId="{6DBA9053-9D81-4992-96FE-BB3DBC5027EF}" srcOrd="7" destOrd="0" presId="urn:microsoft.com/office/officeart/2005/8/layout/vList3"/>
    <dgm:cxn modelId="{685C66C4-69E0-4198-A482-C3BEA8BF1D53}" type="presParOf" srcId="{C6382914-AF7E-4FD3-B307-FF10A9CF1357}" destId="{9F51AF73-C3C3-42D7-A1BC-E959199295DC}" srcOrd="8" destOrd="0" presId="urn:microsoft.com/office/officeart/2005/8/layout/vList3"/>
    <dgm:cxn modelId="{443AAA04-840A-47FA-B785-399D32D5433E}" type="presParOf" srcId="{9F51AF73-C3C3-42D7-A1BC-E959199295DC}" destId="{32A2BCE4-4B61-424A-A341-6CD93AB0E5BF}" srcOrd="0" destOrd="0" presId="urn:microsoft.com/office/officeart/2005/8/layout/vList3"/>
    <dgm:cxn modelId="{BF8C4C28-C3BC-4EFF-9AA9-AE267A43DA57}" type="presParOf" srcId="{9F51AF73-C3C3-42D7-A1BC-E959199295DC}" destId="{060A6ACC-D8B9-4FAB-B2EA-B391DE0279C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86773-EDF5-4EB6-8155-CD8DDBA40130}">
      <dsp:nvSpPr>
        <dsp:cNvPr id="0" name=""/>
        <dsp:cNvSpPr/>
      </dsp:nvSpPr>
      <dsp:spPr>
        <a:xfrm rot="10800000">
          <a:off x="1152990" y="1"/>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mj-lt"/>
              <a:ea typeface="+mj-ea"/>
              <a:cs typeface="+mj-cs"/>
            </a:rPr>
            <a:t>REGISTRATION</a:t>
          </a:r>
        </a:p>
        <a:p>
          <a:pPr marL="114300" lvl="1" indent="-114300" algn="l" defTabSz="533400">
            <a:lnSpc>
              <a:spcPct val="90000"/>
            </a:lnSpc>
            <a:spcBef>
              <a:spcPct val="0"/>
            </a:spcBef>
            <a:spcAft>
              <a:spcPct val="15000"/>
            </a:spcAft>
            <a:buChar char="•"/>
          </a:pPr>
          <a:r>
            <a:rPr lang="en-US" sz="1200" kern="1200" spc="50" baseline="0" dirty="0">
              <a:latin typeface="+mn-lt"/>
            </a:rPr>
            <a:t>User can register into CURA through this</a:t>
          </a:r>
        </a:p>
      </dsp:txBody>
      <dsp:txXfrm rot="10800000">
        <a:off x="1343745" y="1"/>
        <a:ext cx="3629460" cy="763022"/>
      </dsp:txXfrm>
    </dsp:sp>
    <dsp:sp modelId="{A1837892-9385-4299-B240-777ABFB3EDB0}">
      <dsp:nvSpPr>
        <dsp:cNvPr id="0" name=""/>
        <dsp:cNvSpPr/>
      </dsp:nvSpPr>
      <dsp:spPr>
        <a:xfrm>
          <a:off x="771479" y="47"/>
          <a:ext cx="763022" cy="7630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44353-F986-4986-A117-0405638E3E41}">
      <dsp:nvSpPr>
        <dsp:cNvPr id="0" name=""/>
        <dsp:cNvSpPr/>
      </dsp:nvSpPr>
      <dsp:spPr>
        <a:xfrm rot="10800000">
          <a:off x="1152990" y="990837"/>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LOGIN PAGE</a:t>
          </a:r>
        </a:p>
        <a:p>
          <a:pPr marL="114300" lvl="1" indent="-114300" algn="l" defTabSz="533400">
            <a:lnSpc>
              <a:spcPct val="90000"/>
            </a:lnSpc>
            <a:spcBef>
              <a:spcPct val="0"/>
            </a:spcBef>
            <a:spcAft>
              <a:spcPct val="15000"/>
            </a:spcAft>
            <a:buChar char="•"/>
          </a:pPr>
          <a:r>
            <a:rPr lang="en-US" sz="1200" kern="1200" spc="50" baseline="0" dirty="0">
              <a:latin typeface="+mn-lt"/>
            </a:rPr>
            <a:t>User can log into CURA through this</a:t>
          </a:r>
        </a:p>
      </dsp:txBody>
      <dsp:txXfrm rot="10800000">
        <a:off x="1343745" y="990837"/>
        <a:ext cx="3629460" cy="763022"/>
      </dsp:txXfrm>
    </dsp:sp>
    <dsp:sp modelId="{CD81CAD9-5687-47F7-8003-90D0B3A1E2C4}">
      <dsp:nvSpPr>
        <dsp:cNvPr id="0" name=""/>
        <dsp:cNvSpPr/>
      </dsp:nvSpPr>
      <dsp:spPr>
        <a:xfrm>
          <a:off x="771479" y="990837"/>
          <a:ext cx="763022" cy="76302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EFDCEB-9B7F-43DB-B49B-24A112B01351}">
      <dsp:nvSpPr>
        <dsp:cNvPr id="0" name=""/>
        <dsp:cNvSpPr/>
      </dsp:nvSpPr>
      <dsp:spPr>
        <a:xfrm rot="10800000">
          <a:off x="1152990" y="198162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HOME</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surf through CURA features through this</a:t>
          </a:r>
        </a:p>
      </dsp:txBody>
      <dsp:txXfrm rot="10800000">
        <a:off x="1343745" y="1981626"/>
        <a:ext cx="3629460" cy="763022"/>
      </dsp:txXfrm>
    </dsp:sp>
    <dsp:sp modelId="{7018F910-1C52-4240-AB80-F545F59AC26B}">
      <dsp:nvSpPr>
        <dsp:cNvPr id="0" name=""/>
        <dsp:cNvSpPr/>
      </dsp:nvSpPr>
      <dsp:spPr>
        <a:xfrm>
          <a:off x="721783" y="3005358"/>
          <a:ext cx="763022" cy="7630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34AE2E-A767-460C-98E0-04FBDDDFB649}">
      <dsp:nvSpPr>
        <dsp:cNvPr id="0" name=""/>
        <dsp:cNvSpPr/>
      </dsp:nvSpPr>
      <dsp:spPr>
        <a:xfrm rot="10800000">
          <a:off x="1152990" y="297241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SCHEDULING</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plan his schedule using this and work accordingly</a:t>
          </a:r>
        </a:p>
      </dsp:txBody>
      <dsp:txXfrm rot="10800000">
        <a:off x="1343745" y="2972416"/>
        <a:ext cx="3629460" cy="763022"/>
      </dsp:txXfrm>
    </dsp:sp>
    <dsp:sp modelId="{AE562B1D-1E11-46B0-ABF8-88A0A668D6C1}">
      <dsp:nvSpPr>
        <dsp:cNvPr id="0" name=""/>
        <dsp:cNvSpPr/>
      </dsp:nvSpPr>
      <dsp:spPr>
        <a:xfrm>
          <a:off x="731725" y="1981625"/>
          <a:ext cx="763022" cy="76302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A6ACC-D8B9-4FAB-B2EA-B391DE0279C3}">
      <dsp:nvSpPr>
        <dsp:cNvPr id="0" name=""/>
        <dsp:cNvSpPr/>
      </dsp:nvSpPr>
      <dsp:spPr>
        <a:xfrm rot="10800000">
          <a:off x="1152990" y="396320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APPOINTMENTS</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schedule his appointment with doctor through this </a:t>
          </a:r>
        </a:p>
      </dsp:txBody>
      <dsp:txXfrm rot="10800000">
        <a:off x="1343745" y="3963206"/>
        <a:ext cx="3629460" cy="763022"/>
      </dsp:txXfrm>
    </dsp:sp>
    <dsp:sp modelId="{32A2BCE4-4B61-424A-A341-6CD93AB0E5BF}">
      <dsp:nvSpPr>
        <dsp:cNvPr id="0" name=""/>
        <dsp:cNvSpPr/>
      </dsp:nvSpPr>
      <dsp:spPr>
        <a:xfrm>
          <a:off x="771479" y="3963206"/>
          <a:ext cx="763022" cy="76302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12/21/2022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hyperlink" Target="https://researchleap.com/role-service-quality-patients-customer-satisfaction-public-healthcare-institutions-ghana/" TargetMode="External"/><Relationship Id="rId4" Type="http://schemas.openxmlformats.org/officeDocument/2006/relationships/image" Target="../media/image18.jpe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iTejjj/HMS/wiki/CURA---HMS" TargetMode="External"/><Relationship Id="rId2" Type="http://schemas.openxmlformats.org/officeDocument/2006/relationships/image" Target="../media/image70.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481" b="18622"/>
          <a:stretch/>
        </p:blipFill>
        <p:spPr>
          <a:xfrm>
            <a:off x="4267201" y="10"/>
            <a:ext cx="7924800" cy="3383270"/>
          </a:xfrm>
          <a:prstGeom prst="rect">
            <a:avLst/>
          </a:prstGeom>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670" r="2" b="5046"/>
          <a:stretch/>
        </p:blipFill>
        <p:spPr>
          <a:xfrm>
            <a:off x="4650916" y="3474720"/>
            <a:ext cx="7555832" cy="3383280"/>
          </a:xfrm>
          <a:prstGeom prst="rect">
            <a:avLst/>
          </a:prstGeom>
        </p:spPr>
      </p:pic>
      <p:sp useBgFill="1">
        <p:nvSpPr>
          <p:cNvPr id="75" name="Freeform: Shape 74">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3468" y="609600"/>
            <a:ext cx="3992700" cy="3877197"/>
          </a:xfrm>
        </p:spPr>
        <p:txBody>
          <a:bodyPr>
            <a:normAutofit/>
          </a:bodyPr>
          <a:lstStyle/>
          <a:p>
            <a:r>
              <a:rPr lang="en-US" sz="4400"/>
              <a:t>CURA - HMS</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C69A6D-12DA-C0B1-832C-822983DA5D8B}"/>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PERSONAS 1</a:t>
            </a:r>
          </a:p>
        </p:txBody>
      </p:sp>
      <p:cxnSp>
        <p:nvCxnSpPr>
          <p:cNvPr id="17" name="Straight Connector 1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10;&#10;Description automatically generated">
            <a:extLst>
              <a:ext uri="{FF2B5EF4-FFF2-40B4-BE49-F238E27FC236}">
                <a16:creationId xmlns:a16="http://schemas.microsoft.com/office/drawing/2014/main" id="{2881CCDD-8F05-AB42-1CCD-20CC91819A60}"/>
              </a:ext>
            </a:extLst>
          </p:cNvPr>
          <p:cNvPicPr>
            <a:picLocks noChangeAspect="1"/>
          </p:cNvPicPr>
          <p:nvPr/>
        </p:nvPicPr>
        <p:blipFill rotWithShape="1">
          <a:blip r:embed="rId2"/>
          <a:srcRect l="1000"/>
          <a:stretch/>
        </p:blipFill>
        <p:spPr>
          <a:xfrm>
            <a:off x="1466518" y="2427541"/>
            <a:ext cx="9203865" cy="3997637"/>
          </a:xfrm>
          <a:prstGeom prst="rect">
            <a:avLst/>
          </a:prstGeom>
        </p:spPr>
      </p:pic>
    </p:spTree>
    <p:extLst>
      <p:ext uri="{BB962C8B-B14F-4D97-AF65-F5344CB8AC3E}">
        <p14:creationId xmlns:p14="http://schemas.microsoft.com/office/powerpoint/2010/main" val="8634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90BF1D-42BC-9CE7-7AC4-5DEB282AE462}"/>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PERSONAS 2</a:t>
            </a:r>
          </a:p>
        </p:txBody>
      </p:sp>
      <p:cxnSp>
        <p:nvCxnSpPr>
          <p:cNvPr id="19" name="Straight Connector 1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text, application">
            <a:extLst>
              <a:ext uri="{FF2B5EF4-FFF2-40B4-BE49-F238E27FC236}">
                <a16:creationId xmlns:a16="http://schemas.microsoft.com/office/drawing/2014/main" id="{3A74DCD5-BE57-809D-6550-4DAD96029673}"/>
              </a:ext>
            </a:extLst>
          </p:cNvPr>
          <p:cNvPicPr>
            <a:picLocks noChangeAspect="1"/>
          </p:cNvPicPr>
          <p:nvPr/>
        </p:nvPicPr>
        <p:blipFill>
          <a:blip r:embed="rId2"/>
          <a:stretch>
            <a:fillRect/>
          </a:stretch>
        </p:blipFill>
        <p:spPr>
          <a:xfrm>
            <a:off x="1365345" y="2427541"/>
            <a:ext cx="9406210" cy="3997637"/>
          </a:xfrm>
          <a:prstGeom prst="rect">
            <a:avLst/>
          </a:prstGeom>
        </p:spPr>
      </p:pic>
      <p:sp>
        <p:nvSpPr>
          <p:cNvPr id="6" name="TextBox 5">
            <a:extLst>
              <a:ext uri="{FF2B5EF4-FFF2-40B4-BE49-F238E27FC236}">
                <a16:creationId xmlns:a16="http://schemas.microsoft.com/office/drawing/2014/main" id="{EED7EEF3-EB0B-C9DA-B78E-8F6246DCCA56}"/>
              </a:ext>
            </a:extLst>
          </p:cNvPr>
          <p:cNvSpPr txBox="1"/>
          <p:nvPr/>
        </p:nvSpPr>
        <p:spPr>
          <a:xfrm>
            <a:off x="5633720"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78813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C8AE17-81B5-BEC2-E8DC-865DDCD74D85}"/>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PERSONAS 3</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text, application&#10;&#10;Description automatically generated">
            <a:extLst>
              <a:ext uri="{FF2B5EF4-FFF2-40B4-BE49-F238E27FC236}">
                <a16:creationId xmlns:a16="http://schemas.microsoft.com/office/drawing/2014/main" id="{BD74E7AB-7E62-F746-DBFD-D0231130A03F}"/>
              </a:ext>
            </a:extLst>
          </p:cNvPr>
          <p:cNvPicPr>
            <a:picLocks noChangeAspect="1"/>
          </p:cNvPicPr>
          <p:nvPr/>
        </p:nvPicPr>
        <p:blipFill>
          <a:blip r:embed="rId2"/>
          <a:stretch>
            <a:fillRect/>
          </a:stretch>
        </p:blipFill>
        <p:spPr>
          <a:xfrm>
            <a:off x="1499721" y="2427541"/>
            <a:ext cx="9137458" cy="3997637"/>
          </a:xfrm>
          <a:prstGeom prst="rect">
            <a:avLst/>
          </a:prstGeom>
        </p:spPr>
      </p:pic>
    </p:spTree>
    <p:extLst>
      <p:ext uri="{BB962C8B-B14F-4D97-AF65-F5344CB8AC3E}">
        <p14:creationId xmlns:p14="http://schemas.microsoft.com/office/powerpoint/2010/main" val="360476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3C1ED0A4-901F-6A9B-CAAA-78E9D8F79B7D}"/>
              </a:ext>
            </a:extLst>
          </p:cNvPr>
          <p:cNvPicPr>
            <a:picLocks noChangeAspect="1"/>
          </p:cNvPicPr>
          <p:nvPr/>
        </p:nvPicPr>
        <p:blipFill rotWithShape="1">
          <a:blip r:embed="rId2">
            <a:alphaModFix amt="35000"/>
          </a:blip>
          <a:srcRect t="11409" b="4321"/>
          <a:stretch/>
        </p:blipFill>
        <p:spPr>
          <a:xfrm>
            <a:off x="20" y="-142874"/>
            <a:ext cx="12191980" cy="6857999"/>
          </a:xfrm>
          <a:prstGeom prst="rect">
            <a:avLst/>
          </a:prstGeom>
        </p:spPr>
      </p:pic>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Minimum viable product</a:t>
            </a:r>
          </a:p>
        </p:txBody>
      </p:sp>
      <p:cxnSp>
        <p:nvCxnSpPr>
          <p:cNvPr id="41" name="Straight Connector 4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5150428" y="6356350"/>
            <a:ext cx="5152157" cy="365125"/>
          </a:xfrm>
        </p:spPr>
        <p:txBody>
          <a:bodyPr vert="horz" lIns="91440" tIns="45720" rIns="91440" bIns="45720" rtlCol="0" anchor="ctr">
            <a:normAutofit/>
          </a:bodyPr>
          <a:lstStyle/>
          <a:p>
            <a:pPr algn="l">
              <a:spcAft>
                <a:spcPts val="600"/>
              </a:spcAft>
              <a:defRPr/>
            </a:pPr>
            <a:r>
              <a:rPr lang="en-US" sz="1200" kern="1200" dirty="0">
                <a:solidFill>
                  <a:srgbClr val="FFFFFF"/>
                </a:solidFill>
                <a:latin typeface="Calibri" panose="020F0502020204030204"/>
                <a:ea typeface="+mn-ea"/>
                <a:cs typeface="+mn-cs"/>
              </a:rPr>
              <a:t>CURA</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307464578"/>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8941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5">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377717" y="2323452"/>
            <a:ext cx="2564215" cy="2216105"/>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9232387" y="1197861"/>
            <a:ext cx="2306638" cy="503238"/>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6606855" y="498945"/>
            <a:ext cx="1938794" cy="1387410"/>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3819503" y="241368"/>
            <a:ext cx="1654868" cy="1910210"/>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7335971" y="4959395"/>
            <a:ext cx="4652963" cy="1494419"/>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2512879" y="4904279"/>
            <a:ext cx="4260113" cy="1405497"/>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p:nvPr>
        </p:nvSpPr>
        <p:spPr>
          <a:xfrm>
            <a:off x="640079" y="146261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a:solidFill>
                  <a:schemeClr val="accent2">
                    <a:lumMod val="40000"/>
                    <a:lumOff val="60000"/>
                  </a:schemeClr>
                </a:solidFill>
                <a:latin typeface="+mj-lt"/>
                <a:ea typeface="+mj-ea"/>
                <a:cs typeface="+mj-cs"/>
              </a:rPr>
              <a:t>technologies</a:t>
            </a:r>
          </a:p>
        </p:txBody>
      </p:sp>
      <p:pic>
        <p:nvPicPr>
          <p:cNvPr id="37" name="Picture 38">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3050146" y="1971541"/>
            <a:ext cx="3151030" cy="3129566"/>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3877848" y="2058966"/>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JAVA SCRIPT</a:t>
            </a:r>
          </a:p>
        </p:txBody>
      </p:sp>
      <p:sp>
        <p:nvSpPr>
          <p:cNvPr id="41" name="TextBox 40">
            <a:extLst>
              <a:ext uri="{FF2B5EF4-FFF2-40B4-BE49-F238E27FC236}">
                <a16:creationId xmlns:a16="http://schemas.microsoft.com/office/drawing/2014/main" id="{89663CBA-2505-D9EC-44B1-0A55EE4D8531}"/>
              </a:ext>
            </a:extLst>
          </p:cNvPr>
          <p:cNvSpPr txBox="1"/>
          <p:nvPr/>
        </p:nvSpPr>
        <p:spPr>
          <a:xfrm>
            <a:off x="6779711" y="2058966"/>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CUCUMBER</a:t>
            </a:r>
          </a:p>
        </p:txBody>
      </p:sp>
      <p:pic>
        <p:nvPicPr>
          <p:cNvPr id="42" name="Picture 43" descr="Icon&#10;&#10;Description automatically generated">
            <a:extLst>
              <a:ext uri="{FF2B5EF4-FFF2-40B4-BE49-F238E27FC236}">
                <a16:creationId xmlns:a16="http://schemas.microsoft.com/office/drawing/2014/main" id="{B7A6DFAF-C986-F807-0C3A-144FD09205EA}"/>
              </a:ext>
            </a:extLst>
          </p:cNvPr>
          <p:cNvPicPr>
            <a:picLocks noChangeAspect="1"/>
          </p:cNvPicPr>
          <p:nvPr/>
        </p:nvPicPr>
        <p:blipFill>
          <a:blip r:embed="rId9"/>
          <a:stretch>
            <a:fillRect/>
          </a:stretch>
        </p:blipFill>
        <p:spPr>
          <a:xfrm>
            <a:off x="9619989" y="2433181"/>
            <a:ext cx="1949886" cy="1970763"/>
          </a:xfrm>
          <a:prstGeom prst="rect">
            <a:avLst/>
          </a:prstGeom>
        </p:spPr>
      </p:pic>
      <p:sp>
        <p:nvSpPr>
          <p:cNvPr id="44" name="TextBox 43">
            <a:extLst>
              <a:ext uri="{FF2B5EF4-FFF2-40B4-BE49-F238E27FC236}">
                <a16:creationId xmlns:a16="http://schemas.microsoft.com/office/drawing/2014/main" id="{3C9E9BEC-02F4-FE6D-366F-43C99202AC9E}"/>
              </a:ext>
            </a:extLst>
          </p:cNvPr>
          <p:cNvSpPr txBox="1"/>
          <p:nvPr/>
        </p:nvSpPr>
        <p:spPr>
          <a:xfrm>
            <a:off x="9859025" y="4532855"/>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GIT HUB</a:t>
            </a:r>
            <a:endParaRPr lang="en-US"/>
          </a:p>
        </p:txBody>
      </p:sp>
    </p:spTree>
    <p:extLst>
      <p:ext uri="{BB962C8B-B14F-4D97-AF65-F5344CB8AC3E}">
        <p14:creationId xmlns:p14="http://schemas.microsoft.com/office/powerpoint/2010/main" val="8762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18A553-B5BB-412D-A774-6D67704B6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2">
            <a:alphaModFix amt="30000"/>
          </a:blip>
          <a:srcRect t="22076" r="-1" b="11706"/>
          <a:stretch/>
        </p:blipFill>
        <p:spPr>
          <a:xfrm>
            <a:off x="13373" y="-28565"/>
            <a:ext cx="12165257" cy="6195062"/>
          </a:xfrm>
          <a:prstGeom prst="rect">
            <a:avLst/>
          </a:prstGeom>
        </p:spPr>
      </p:pic>
      <p:sp>
        <p:nvSpPr>
          <p:cNvPr id="13"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1403632" y="914399"/>
            <a:ext cx="9283781" cy="2595563"/>
          </a:xfrm>
        </p:spPr>
        <p:txBody>
          <a:bodyPr>
            <a:normAutofit/>
          </a:bodyPr>
          <a:lstStyle/>
          <a:p>
            <a:pPr>
              <a:spcBef>
                <a:spcPts val="1000"/>
              </a:spcBef>
            </a:pPr>
            <a:r>
              <a:rPr lang="en-US" sz="5000" dirty="0">
                <a:ea typeface="+mj-lt"/>
                <a:cs typeface="+mj-lt"/>
              </a:rPr>
              <a:t>Conceptual Architecture Diagram</a:t>
            </a:r>
            <a:endParaRPr lang="en-US" sz="5000" dirty="0"/>
          </a:p>
        </p:txBody>
      </p:sp>
      <p:sp>
        <p:nvSpPr>
          <p:cNvPr id="15"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7" name="Rectangle 16">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1" name="Rectangle 20">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B48E67E-71ED-9983-B939-6953A858044B}"/>
              </a:ext>
            </a:extLst>
          </p:cNvPr>
          <p:cNvPicPr>
            <a:picLocks noChangeAspect="1"/>
          </p:cNvPicPr>
          <p:nvPr/>
        </p:nvPicPr>
        <p:blipFill>
          <a:blip r:embed="rId2"/>
          <a:stretch>
            <a:fillRect/>
          </a:stretch>
        </p:blipFill>
        <p:spPr>
          <a:xfrm>
            <a:off x="457200" y="1159383"/>
            <a:ext cx="11277600" cy="4539233"/>
          </a:xfrm>
          <a:prstGeom prst="rect">
            <a:avLst/>
          </a:prstGeom>
        </p:spPr>
      </p:pic>
    </p:spTree>
    <p:extLst>
      <p:ext uri="{BB962C8B-B14F-4D97-AF65-F5344CB8AC3E}">
        <p14:creationId xmlns:p14="http://schemas.microsoft.com/office/powerpoint/2010/main" val="96672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rgbClr val="FFFFFF"/>
                </a:solidFill>
                <a:latin typeface="+mj-lt"/>
                <a:ea typeface="+mj-ea"/>
                <a:cs typeface="+mj-cs"/>
              </a:rPr>
              <a:t>CLASS DIAGRAM of CURA</a:t>
            </a:r>
          </a:p>
        </p:txBody>
      </p:sp>
      <p:cxnSp>
        <p:nvCxnSpPr>
          <p:cNvPr id="98" name="Straight Connector 9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5153822" y="1131038"/>
            <a:ext cx="6553545" cy="4603865"/>
          </a:xfrm>
          <a:prstGeom prst="rect">
            <a:avLst/>
          </a:prstGeom>
        </p:spPr>
      </p:pic>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sz="1200" kern="1200">
                <a:solidFill>
                  <a:srgbClr val="595959"/>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A49DFD55-3C28-40EF-9E31-A92D2E4017FF}" type="slidenum">
              <a:rPr lang="en-US" sz="1200">
                <a:solidFill>
                  <a:srgbClr val="595959"/>
                </a:solidFill>
              </a:rPr>
              <a:pPr>
                <a:spcAft>
                  <a:spcPts val="600"/>
                </a:spcAft>
              </a:pPr>
              <a:t>17</a:t>
            </a:fld>
            <a:endParaRPr lang="en-US" sz="1200">
              <a:solidFill>
                <a:srgbClr val="595959"/>
              </a:solidFill>
            </a:endParaRPr>
          </a:p>
        </p:txBody>
      </p:sp>
    </p:spTree>
    <p:extLst>
      <p:ext uri="{BB962C8B-B14F-4D97-AF65-F5344CB8AC3E}">
        <p14:creationId xmlns:p14="http://schemas.microsoft.com/office/powerpoint/2010/main" val="248463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F9AE77D5-27EB-5122-CE30-EB951F90927A}"/>
              </a:ext>
            </a:extLst>
          </p:cNvPr>
          <p:cNvSpPr>
            <a:spLocks noGrp="1"/>
          </p:cNvSpPr>
          <p:nvPr>
            <p:ph type="ctrTitle"/>
          </p:nvPr>
        </p:nvSpPr>
        <p:spPr>
          <a:xfrm>
            <a:off x="804672" y="234110"/>
            <a:ext cx="5936370" cy="3466213"/>
          </a:xfrm>
        </p:spPr>
        <p:txBody>
          <a:bodyPr anchor="b">
            <a:normAutofit/>
          </a:bodyPr>
          <a:lstStyle/>
          <a:p>
            <a:r>
              <a:rPr lang="en-US" sz="7200" dirty="0">
                <a:solidFill>
                  <a:srgbClr val="FFFFFF"/>
                </a:solidFill>
              </a:rPr>
              <a:t>SPRINT RECAP</a:t>
            </a:r>
          </a:p>
        </p:txBody>
      </p:sp>
      <p:sp>
        <p:nvSpPr>
          <p:cNvPr id="4" name="Footer Placeholder 3">
            <a:extLst>
              <a:ext uri="{FF2B5EF4-FFF2-40B4-BE49-F238E27FC236}">
                <a16:creationId xmlns:a16="http://schemas.microsoft.com/office/drawing/2014/main" id="{F469742C-5298-A478-B296-98B14DF3DDC0}"/>
              </a:ext>
            </a:extLst>
          </p:cNvPr>
          <p:cNvSpPr>
            <a:spLocks noGrp="1"/>
          </p:cNvSpPr>
          <p:nvPr>
            <p:ph type="ftr" sz="quarter" idx="4294967295"/>
          </p:nvPr>
        </p:nvSpPr>
        <p:spPr>
          <a:xfrm>
            <a:off x="804671" y="6032122"/>
            <a:ext cx="4572000" cy="365125"/>
          </a:xfrm>
        </p:spPr>
        <p:txBody>
          <a:bodyPr>
            <a:normAutofit/>
          </a:bodyPr>
          <a:lstStyle/>
          <a:p>
            <a:pPr algn="l">
              <a:spcAft>
                <a:spcPts val="600"/>
              </a:spcAft>
            </a:pPr>
            <a:r>
              <a:rPr lang="en-US" dirty="0">
                <a:solidFill>
                  <a:srgbClr val="FFFFFF">
                    <a:alpha val="80000"/>
                  </a:srgbClr>
                </a:solidFill>
              </a:rPr>
              <a:t>CURA</a:t>
            </a:r>
          </a:p>
        </p:txBody>
      </p:sp>
      <p:sp>
        <p:nvSpPr>
          <p:cNvPr id="5" name="Slide Number Placeholder 4">
            <a:extLst>
              <a:ext uri="{FF2B5EF4-FFF2-40B4-BE49-F238E27FC236}">
                <a16:creationId xmlns:a16="http://schemas.microsoft.com/office/drawing/2014/main" id="{8DD33D35-6ED0-6579-62D2-4985714475A0}"/>
              </a:ext>
            </a:extLst>
          </p:cNvPr>
          <p:cNvSpPr>
            <a:spLocks noGrp="1"/>
          </p:cNvSpPr>
          <p:nvPr>
            <p:ph type="sldNum" sz="quarter" idx="4294967295"/>
          </p:nvPr>
        </p:nvSpPr>
        <p:spPr>
          <a:xfrm>
            <a:off x="10985347" y="5940364"/>
            <a:ext cx="548640" cy="548640"/>
          </a:xfrm>
          <a:prstGeom prst="ellipse">
            <a:avLst/>
          </a:prstGeom>
          <a:solidFill>
            <a:srgbClr val="808080"/>
          </a:solidFill>
        </p:spPr>
        <p:txBody>
          <a:bodyPr>
            <a:normAutofit/>
          </a:bodyPr>
          <a:lstStyle/>
          <a:p>
            <a:pPr algn="ctr">
              <a:spcAft>
                <a:spcPts val="600"/>
              </a:spcAft>
            </a:pPr>
            <a:fld id="{A49DFD55-3C28-40EF-9E31-A92D2E4017FF}" type="slidenum">
              <a:rPr lang="en-US" sz="1500">
                <a:solidFill>
                  <a:srgbClr val="FFFFFF"/>
                </a:solidFill>
              </a:rPr>
              <a:pPr algn="ctr">
                <a:spcAft>
                  <a:spcPts val="600"/>
                </a:spcAft>
              </a:pPr>
              <a:t>18</a:t>
            </a:fld>
            <a:endParaRPr lang="en-US" sz="1500">
              <a:solidFill>
                <a:srgbClr val="FFFFFF"/>
              </a:solidFill>
            </a:endParaRPr>
          </a:p>
        </p:txBody>
      </p:sp>
    </p:spTree>
    <p:extLst>
      <p:ext uri="{BB962C8B-B14F-4D97-AF65-F5344CB8AC3E}">
        <p14:creationId xmlns:p14="http://schemas.microsoft.com/office/powerpoint/2010/main" val="335440975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title"/>
          </p:nvPr>
        </p:nvSpPr>
        <p:spPr>
          <a:xfrm>
            <a:off x="2933700" y="892177"/>
            <a:ext cx="7145020" cy="1007743"/>
          </a:xfrm>
        </p:spPr>
        <p:txBody>
          <a:bodyPr/>
          <a:lstStyle/>
          <a:p>
            <a:pPr algn="ctr"/>
            <a:r>
              <a:rPr lang="en-US" dirty="0"/>
              <a:t>SPRINT 3 VS SPRINT 4</a:t>
            </a:r>
            <a:endParaRPr lang="en-IN" dirty="0"/>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body" idx="1"/>
          </p:nvPr>
        </p:nvSpPr>
        <p:spPr/>
        <p:txBody>
          <a:bodyPr/>
          <a:lstStyle/>
          <a:p>
            <a:r>
              <a:rPr lang="en-US" b="1" dirty="0"/>
              <a:t>SPRINT 3</a:t>
            </a:r>
            <a:endParaRPr lang="en-IN" b="1" dirty="0"/>
          </a:p>
        </p:txBody>
      </p:sp>
      <p:sp>
        <p:nvSpPr>
          <p:cNvPr id="7" name="Content Placeholder 6">
            <a:extLst>
              <a:ext uri="{FF2B5EF4-FFF2-40B4-BE49-F238E27FC236}">
                <a16:creationId xmlns:a16="http://schemas.microsoft.com/office/drawing/2014/main" id="{9F55193C-433C-9E33-88AD-677F2CEBC8FC}"/>
              </a:ext>
            </a:extLst>
          </p:cNvPr>
          <p:cNvSpPr>
            <a:spLocks noGrp="1"/>
          </p:cNvSpPr>
          <p:nvPr>
            <p:ph sz="half" idx="2"/>
          </p:nvPr>
        </p:nvSpPr>
        <p:spPr/>
        <p:txBody>
          <a:bodyPr/>
          <a:lstStyle/>
          <a:p>
            <a:pPr marL="285750" indent="-285750">
              <a:buFont typeface="Arial" panose="020B0604020202020204" pitchFamily="34" charset="0"/>
              <a:buChar char="•"/>
            </a:pPr>
            <a:r>
              <a:rPr lang="en-US" dirty="0"/>
              <a:t>REGISTRATION </a:t>
            </a:r>
          </a:p>
          <a:p>
            <a:pPr marL="285750" indent="-285750">
              <a:buFont typeface="Arial" panose="020B0604020202020204" pitchFamily="34" charset="0"/>
              <a:buChar char="•"/>
            </a:pPr>
            <a:r>
              <a:rPr lang="en-US" dirty="0"/>
              <a:t>LOGIN</a:t>
            </a:r>
          </a:p>
          <a:p>
            <a:pPr marL="285750" indent="-285750">
              <a:buFont typeface="Arial" panose="020B0604020202020204" pitchFamily="34" charset="0"/>
              <a:buChar char="•"/>
            </a:pPr>
            <a:r>
              <a:rPr lang="en-US" dirty="0"/>
              <a:t>Appointments</a:t>
            </a:r>
          </a:p>
        </p:txBody>
      </p:sp>
      <p:sp>
        <p:nvSpPr>
          <p:cNvPr id="8" name="Text Placeholder 7">
            <a:extLst>
              <a:ext uri="{FF2B5EF4-FFF2-40B4-BE49-F238E27FC236}">
                <a16:creationId xmlns:a16="http://schemas.microsoft.com/office/drawing/2014/main" id="{AD12A79B-F383-67C5-6E71-7CC0DA29343F}"/>
              </a:ext>
            </a:extLst>
          </p:cNvPr>
          <p:cNvSpPr>
            <a:spLocks noGrp="1"/>
          </p:cNvSpPr>
          <p:nvPr>
            <p:ph type="body" sz="quarter" idx="3"/>
          </p:nvPr>
        </p:nvSpPr>
        <p:spPr/>
        <p:txBody>
          <a:bodyPr/>
          <a:lstStyle/>
          <a:p>
            <a:r>
              <a:rPr lang="en-US" b="1" dirty="0"/>
              <a:t>SPRINT 4</a:t>
            </a:r>
            <a:endParaRPr lang="en-IN" b="1" dirty="0"/>
          </a:p>
        </p:txBody>
      </p:sp>
      <p:sp>
        <p:nvSpPr>
          <p:cNvPr id="9" name="Content Placeholder 8">
            <a:extLst>
              <a:ext uri="{FF2B5EF4-FFF2-40B4-BE49-F238E27FC236}">
                <a16:creationId xmlns:a16="http://schemas.microsoft.com/office/drawing/2014/main" id="{AFEDC969-76C2-A2E8-5CFA-5739F7B22924}"/>
              </a:ext>
            </a:extLst>
          </p:cNvPr>
          <p:cNvSpPr>
            <a:spLocks noGrp="1"/>
          </p:cNvSpPr>
          <p:nvPr>
            <p:ph sz="quarter" idx="4"/>
          </p:nvPr>
        </p:nvSpPr>
        <p:spPr/>
        <p:txBody>
          <a:bodyPr/>
          <a:lstStyle/>
          <a:p>
            <a:pPr marL="285750" indent="-285750">
              <a:buFont typeface="Arial" panose="020B0604020202020204" pitchFamily="34" charset="0"/>
              <a:buChar char="•"/>
            </a:pPr>
            <a:r>
              <a:rPr lang="en-US" dirty="0"/>
              <a:t>SCHEDULE</a:t>
            </a:r>
          </a:p>
          <a:p>
            <a:pPr marL="285750" indent="-285750">
              <a:buFont typeface="Arial" panose="020B0604020202020204" pitchFamily="34" charset="0"/>
              <a:buChar char="•"/>
            </a:pPr>
            <a:r>
              <a:rPr lang="en-US" dirty="0"/>
              <a:t>Multiple features like add data</a:t>
            </a:r>
          </a:p>
          <a:p>
            <a:pPr marL="285750" indent="-285750">
              <a:buFont typeface="Arial" panose="020B0604020202020204" pitchFamily="34" charset="0"/>
              <a:buChar char="•"/>
            </a:pPr>
            <a:r>
              <a:rPr lang="en-US" dirty="0"/>
              <a:t>Created Proper UI</a:t>
            </a:r>
          </a:p>
          <a:p>
            <a:pPr marL="285750" indent="-28575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4EF235B6-25FF-D196-78CE-50F3FCA5DCE5}"/>
              </a:ext>
            </a:extLst>
          </p:cNvPr>
          <p:cNvSpPr>
            <a:spLocks noGrp="1"/>
          </p:cNvSpPr>
          <p:nvPr>
            <p:ph type="ftr" sz="quarter" idx="11"/>
          </p:nvPr>
        </p:nvSpPr>
        <p:spPr/>
        <p:txBody>
          <a:bodyPr/>
          <a:lstStyle/>
          <a:p>
            <a:r>
              <a:rPr lang="en-US" dirty="0"/>
              <a:t>CURA</a:t>
            </a:r>
          </a:p>
        </p:txBody>
      </p:sp>
      <p:sp>
        <p:nvSpPr>
          <p:cNvPr id="5" name="Slide Number Placeholder 4">
            <a:extLst>
              <a:ext uri="{FF2B5EF4-FFF2-40B4-BE49-F238E27FC236}">
                <a16:creationId xmlns:a16="http://schemas.microsoft.com/office/drawing/2014/main" id="{D5E66754-E9F9-BD24-65C8-FBAC7BCDA437}"/>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61616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AGENDA</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7132195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674237" y="914400"/>
            <a:ext cx="3657600" cy="2887579"/>
          </a:xfrm>
        </p:spPr>
        <p:txBody>
          <a:bodyPr vert="horz" lIns="91440" tIns="45720" rIns="91440" bIns="45720" rtlCol="0" anchor="b">
            <a:normAutofit/>
          </a:bodyPr>
          <a:lstStyle/>
          <a:p>
            <a:r>
              <a:rPr lang="en-US" sz="4800" kern="1200">
                <a:solidFill>
                  <a:srgbClr val="FFFFFF"/>
                </a:solidFill>
                <a:latin typeface="+mj-lt"/>
                <a:ea typeface="+mj-ea"/>
                <a:cs typeface="+mj-cs"/>
              </a:rPr>
              <a:t>PRODUCT BACKLOG</a:t>
            </a:r>
          </a:p>
        </p:txBody>
      </p:sp>
      <p:cxnSp>
        <p:nvCxnSpPr>
          <p:cNvPr id="66" name="Straight Connector 6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l="5968" r="26677"/>
          <a:stretch/>
        </p:blipFill>
        <p:spPr>
          <a:xfrm>
            <a:off x="5452391" y="492573"/>
            <a:ext cx="5956407" cy="5880796"/>
          </a:xfrm>
          <a:prstGeom prst="rect">
            <a:avLst/>
          </a:prstGeom>
        </p:spPr>
      </p:pic>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defRPr/>
            </a:pPr>
            <a:r>
              <a:rPr lang="en-US" sz="1200" kern="1200">
                <a:solidFill>
                  <a:srgbClr val="595959"/>
                </a:solidFill>
                <a:latin typeface="+mn-lt"/>
                <a:ea typeface="+mn-ea"/>
                <a:cs typeface="+mn-cs"/>
              </a:rPr>
              <a:t>CURA</a:t>
            </a:r>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595959"/>
                </a:solidFill>
              </a:rPr>
              <a:pPr>
                <a:spcAft>
                  <a:spcPts val="600"/>
                </a:spcAft>
                <a:defRPr/>
              </a:pPr>
              <a:t>20</a:t>
            </a:fld>
            <a:endParaRPr lang="en-US" sz="1200">
              <a:solidFill>
                <a:srgbClr val="595959"/>
              </a:solidFill>
            </a:endParaRPr>
          </a:p>
        </p:txBody>
      </p:sp>
    </p:spTree>
    <p:extLst>
      <p:ext uri="{BB962C8B-B14F-4D97-AF65-F5344CB8AC3E}">
        <p14:creationId xmlns:p14="http://schemas.microsoft.com/office/powerpoint/2010/main" val="545027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picture containing calendar">
            <a:extLst>
              <a:ext uri="{FF2B5EF4-FFF2-40B4-BE49-F238E27FC236}">
                <a16:creationId xmlns:a16="http://schemas.microsoft.com/office/drawing/2014/main" id="{27266E63-E44C-F334-3BAD-3F19B1928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72619"/>
            <a:ext cx="10905066" cy="4364610"/>
          </a:xfrm>
          <a:prstGeom prst="rect">
            <a:avLst/>
          </a:prstGeom>
        </p:spPr>
      </p:pic>
    </p:spTree>
    <p:extLst>
      <p:ext uri="{BB962C8B-B14F-4D97-AF65-F5344CB8AC3E}">
        <p14:creationId xmlns:p14="http://schemas.microsoft.com/office/powerpoint/2010/main" val="408388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3AF76657-B9B9-3FB1-2928-DAD6B332E5C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Sprint Backlog</a:t>
            </a:r>
          </a:p>
        </p:txBody>
      </p:sp>
      <p:cxnSp>
        <p:nvCxnSpPr>
          <p:cNvPr id="83" name="Straight Connector 8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E921AC1E-278C-F373-24D9-61AF9312EEFE}"/>
              </a:ext>
            </a:extLst>
          </p:cNvPr>
          <p:cNvGraphicFramePr>
            <a:graphicFrameLocks/>
          </p:cNvGraphicFramePr>
          <p:nvPr>
            <p:extLst>
              <p:ext uri="{D42A27DB-BD31-4B8C-83A1-F6EECF244321}">
                <p14:modId xmlns:p14="http://schemas.microsoft.com/office/powerpoint/2010/main" val="4109122520"/>
              </p:ext>
            </p:extLst>
          </p:nvPr>
        </p:nvGraphicFramePr>
        <p:xfrm>
          <a:off x="320040" y="2552704"/>
          <a:ext cx="11868784" cy="3798574"/>
        </p:xfrm>
        <a:graphic>
          <a:graphicData uri="http://schemas.openxmlformats.org/drawingml/2006/table">
            <a:tbl>
              <a:tblPr firstRow="1" bandRow="1">
                <a:solidFill>
                  <a:schemeClr val="bg1"/>
                </a:solidFill>
                <a:tableStyleId>{35758FB7-9AC5-4552-8A53-C91805E547FA}</a:tableStyleId>
              </a:tblPr>
              <a:tblGrid>
                <a:gridCol w="1550201">
                  <a:extLst>
                    <a:ext uri="{9D8B030D-6E8A-4147-A177-3AD203B41FA5}">
                      <a16:colId xmlns:a16="http://schemas.microsoft.com/office/drawing/2014/main" val="794283969"/>
                    </a:ext>
                  </a:extLst>
                </a:gridCol>
                <a:gridCol w="1391492">
                  <a:extLst>
                    <a:ext uri="{9D8B030D-6E8A-4147-A177-3AD203B41FA5}">
                      <a16:colId xmlns:a16="http://schemas.microsoft.com/office/drawing/2014/main" val="1517125457"/>
                    </a:ext>
                  </a:extLst>
                </a:gridCol>
                <a:gridCol w="7589567">
                  <a:extLst>
                    <a:ext uri="{9D8B030D-6E8A-4147-A177-3AD203B41FA5}">
                      <a16:colId xmlns:a16="http://schemas.microsoft.com/office/drawing/2014/main" val="28613856"/>
                    </a:ext>
                  </a:extLst>
                </a:gridCol>
                <a:gridCol w="1337524">
                  <a:extLst>
                    <a:ext uri="{9D8B030D-6E8A-4147-A177-3AD203B41FA5}">
                      <a16:colId xmlns:a16="http://schemas.microsoft.com/office/drawing/2014/main" val="2754047553"/>
                    </a:ext>
                  </a:extLst>
                </a:gridCol>
              </a:tblGrid>
              <a:tr h="495263">
                <a:tc>
                  <a:txBody>
                    <a:bodyPr/>
                    <a:lstStyle/>
                    <a:p>
                      <a:r>
                        <a:rPr lang="en-US" sz="1100" b="0" cap="none" spc="0">
                          <a:solidFill>
                            <a:schemeClr val="bg1"/>
                          </a:solidFill>
                        </a:rPr>
                        <a:t>Issue Type</a:t>
                      </a:r>
                    </a:p>
                    <a:p>
                      <a:pPr algn="ctr"/>
                      <a:endParaRPr lang="en-US" sz="1100" b="0" cap="none" spc="0">
                        <a:solidFill>
                          <a:schemeClr val="bg1"/>
                        </a:solidFill>
                      </a:endParaRPr>
                    </a:p>
                  </a:txBody>
                  <a:tcPr marL="92339" marR="71030" marT="71030" marB="710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1100" b="0" cap="none" spc="0">
                          <a:solidFill>
                            <a:schemeClr val="bg1"/>
                          </a:solidFill>
                        </a:rPr>
                        <a:t> Id</a:t>
                      </a:r>
                    </a:p>
                  </a:txBody>
                  <a:tcPr marL="92339" marR="71030" marT="71030" marB="71030"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1100" b="0" cap="none" spc="0" dirty="0">
                          <a:solidFill>
                            <a:schemeClr val="bg1"/>
                          </a:solidFill>
                        </a:rPr>
                        <a:t>Name</a:t>
                      </a:r>
                    </a:p>
                  </a:txBody>
                  <a:tcPr marL="92339" marR="71030" marT="71030" marB="71030"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1100" b="0" cap="none" spc="0" dirty="0">
                          <a:solidFill>
                            <a:schemeClr val="bg1"/>
                          </a:solidFill>
                        </a:rPr>
                        <a:t>Status</a:t>
                      </a:r>
                    </a:p>
                  </a:txBody>
                  <a:tcPr marL="92339" marR="71030" marT="71030" marB="7103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172176255"/>
                  </a:ext>
                </a:extLst>
              </a:tr>
              <a:tr h="33173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CURA-16</a:t>
                      </a: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dirty="0">
                          <a:solidFill>
                            <a:schemeClr val="tx1"/>
                          </a:solidFill>
                        </a:rPr>
                        <a:t>As a Patient , I would like to update my profile </a:t>
                      </a:r>
                      <a:r>
                        <a:rPr lang="en-US" sz="1100" u="none" strike="noStrike" cap="none" spc="0" dirty="0">
                          <a:solidFill>
                            <a:schemeClr val="tx1"/>
                          </a:solidFill>
                          <a:effectLst/>
                        </a:rPr>
                        <a:t>so that I can update my Name, Address, and Phone No. in it.</a:t>
                      </a:r>
                      <a:endParaRPr lang="en-US" sz="1100" cap="none" spc="0" dirty="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01741867"/>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CURA-18</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dirty="0">
                          <a:solidFill>
                            <a:schemeClr val="tx1"/>
                          </a:solidFill>
                        </a:rPr>
                        <a:t>As a Patient , I would like to book an appointment with a specific doctor so that will be easy to find solution for my problem.</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210493846"/>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CURA-20</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algn="l" defTabSz="457200" rtl="0" eaLnBrk="1" latinLnBrk="0" hangingPunct="1"/>
                      <a:r>
                        <a:rPr lang="en-US" sz="1100" kern="1200" cap="none" spc="0" dirty="0">
                          <a:solidFill>
                            <a:schemeClr val="tx1"/>
                          </a:solidFill>
                          <a:latin typeface="+mn-lt"/>
                          <a:ea typeface="+mn-ea"/>
                          <a:cs typeface="+mn-cs"/>
                        </a:rPr>
                        <a:t>As a Patient, I would like to have a landing page that det ails all the advantages of the platform in order to encourage me to sign up.</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algn="l" defTabSz="457200" rtl="0" eaLnBrk="1" latinLnBrk="0" hangingPunct="1"/>
                      <a:r>
                        <a:rPr lang="en-US" sz="1100" kern="1200" cap="none" spc="0">
                          <a:solidFill>
                            <a:schemeClr val="tx1"/>
                          </a:solidFill>
                          <a:latin typeface="+mn-lt"/>
                          <a:ea typeface="+mn-ea"/>
                          <a:cs typeface="+mn-cs"/>
                        </a:rPr>
                        <a:t>Done</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56823953"/>
                  </a:ext>
                </a:extLst>
              </a:tr>
              <a:tr h="495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Story</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CURA-25</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dirty="0">
                          <a:solidFill>
                            <a:schemeClr val="tx1"/>
                          </a:solidFill>
                        </a:rPr>
                        <a:t>As a Doctor , I want to see appointment list so that I will get an idea how many patients book an appointment through portal.</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41593482"/>
                  </a:ext>
                </a:extLst>
              </a:tr>
              <a:tr h="495263">
                <a:tc>
                  <a:txBody>
                    <a:bodyPr/>
                    <a:lstStyle/>
                    <a:p>
                      <a:r>
                        <a:rPr lang="en-US" sz="1100" cap="none" spc="0">
                          <a:solidFill>
                            <a:schemeClr val="tx1"/>
                          </a:solidFill>
                        </a:rPr>
                        <a:t>Task</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CURA-26</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100" cap="none" spc="0" dirty="0">
                          <a:solidFill>
                            <a:schemeClr val="tx1"/>
                          </a:solidFill>
                        </a:rPr>
                        <a:t>Final Technical Paper</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049872341"/>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CURA-27</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dirty="0">
                          <a:solidFill>
                            <a:schemeClr val="tx1"/>
                          </a:solidFill>
                        </a:rPr>
                        <a:t>As a Pathologist I want to update the patient test details on portal</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In Progress</a:t>
                      </a:r>
                    </a:p>
                  </a:txBody>
                  <a:tcPr marL="92339" marR="71030" marT="71030" marB="71030">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532196425"/>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CURA-28</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r>
                        <a:rPr lang="en-US" sz="1100" cap="none" spc="0" dirty="0">
                          <a:solidFill>
                            <a:schemeClr val="tx1"/>
                          </a:solidFill>
                        </a:rPr>
                        <a:t>As a Pathologist I want to create new patient id and upload his test results in portal.</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dirty="0">
                          <a:solidFill>
                            <a:schemeClr val="tx1"/>
                          </a:solidFill>
                        </a:rPr>
                        <a:t>In Progress</a:t>
                      </a:r>
                    </a:p>
                    <a:p>
                      <a:endParaRPr lang="en-US" sz="1100" cap="none" spc="0" dirty="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816160348"/>
                  </a:ext>
                </a:extLst>
              </a:tr>
            </a:tbl>
          </a:graphicData>
        </a:graphic>
      </p:graphicFrame>
    </p:spTree>
    <p:extLst>
      <p:ext uri="{BB962C8B-B14F-4D97-AF65-F5344CB8AC3E}">
        <p14:creationId xmlns:p14="http://schemas.microsoft.com/office/powerpoint/2010/main" val="74437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4600" kern="1200">
                <a:latin typeface="+mj-lt"/>
                <a:ea typeface="+mj-ea"/>
                <a:cs typeface="+mj-cs"/>
              </a:rPr>
              <a:t>User Stories &amp; Acceptance Criteria</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6" descr="Text">
            <a:extLst>
              <a:ext uri="{FF2B5EF4-FFF2-40B4-BE49-F238E27FC236}">
                <a16:creationId xmlns:a16="http://schemas.microsoft.com/office/drawing/2014/main" id="{36FFFAC2-ECE4-9CBF-4EB0-5C75CF2C4A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759320"/>
            <a:ext cx="11496821" cy="3334078"/>
          </a:xfrm>
          <a:prstGeom prst="rect">
            <a:avLst/>
          </a:prstGeom>
        </p:spPr>
      </p:pic>
    </p:spTree>
    <p:extLst>
      <p:ext uri="{BB962C8B-B14F-4D97-AF65-F5344CB8AC3E}">
        <p14:creationId xmlns:p14="http://schemas.microsoft.com/office/powerpoint/2010/main" val="87557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4600" kern="1200" dirty="0">
                <a:latin typeface="+mj-lt"/>
                <a:ea typeface="+mj-ea"/>
                <a:cs typeface="+mj-cs"/>
              </a:rPr>
              <a:t>User Stories &amp; Acceptance Criteria</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10" descr="A picture containing diagram">
            <a:extLst>
              <a:ext uri="{FF2B5EF4-FFF2-40B4-BE49-F238E27FC236}">
                <a16:creationId xmlns:a16="http://schemas.microsoft.com/office/drawing/2014/main" id="{9A4F85A3-10EB-7058-AE91-7E667CFD1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529385"/>
            <a:ext cx="11496821" cy="3793949"/>
          </a:xfrm>
          <a:prstGeom prst="rect">
            <a:avLst/>
          </a:prstGeom>
        </p:spPr>
      </p:pic>
    </p:spTree>
    <p:extLst>
      <p:ext uri="{BB962C8B-B14F-4D97-AF65-F5344CB8AC3E}">
        <p14:creationId xmlns:p14="http://schemas.microsoft.com/office/powerpoint/2010/main" val="3377292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4600" kern="1200">
                <a:latin typeface="+mj-lt"/>
                <a:ea typeface="+mj-ea"/>
                <a:cs typeface="+mj-cs"/>
              </a:rPr>
              <a:t>User Stories &amp; Acceptance Criteria</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4" descr="Text">
            <a:extLst>
              <a:ext uri="{FF2B5EF4-FFF2-40B4-BE49-F238E27FC236}">
                <a16:creationId xmlns:a16="http://schemas.microsoft.com/office/drawing/2014/main" id="{0D397550-97F3-F496-07DC-D53AAB007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10" y="2427541"/>
            <a:ext cx="10316480" cy="3997637"/>
          </a:xfrm>
          <a:prstGeom prst="rect">
            <a:avLst/>
          </a:prstGeom>
        </p:spPr>
      </p:pic>
    </p:spTree>
    <p:extLst>
      <p:ext uri="{BB962C8B-B14F-4D97-AF65-F5344CB8AC3E}">
        <p14:creationId xmlns:p14="http://schemas.microsoft.com/office/powerpoint/2010/main" val="237962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cxnSp>
        <p:nvCxnSpPr>
          <p:cNvPr id="49" name="Straight Connector 4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able&#10;&#10;Description automatically generated">
            <a:extLst>
              <a:ext uri="{FF2B5EF4-FFF2-40B4-BE49-F238E27FC236}">
                <a16:creationId xmlns:a16="http://schemas.microsoft.com/office/drawing/2014/main" id="{15EC922A-2D8F-2FB2-BE20-E6186501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457529"/>
            <a:ext cx="11496821" cy="3937661"/>
          </a:xfrm>
          <a:prstGeom prst="rect">
            <a:avLst/>
          </a:prstGeom>
        </p:spPr>
      </p:pic>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26</a:t>
            </a:fld>
            <a:endParaRPr lang="en-US" sz="1200">
              <a:solidFill>
                <a:srgbClr val="898989"/>
              </a:solidFill>
            </a:endParaRPr>
          </a:p>
        </p:txBody>
      </p:sp>
    </p:spTree>
    <p:extLst>
      <p:ext uri="{BB962C8B-B14F-4D97-AF65-F5344CB8AC3E}">
        <p14:creationId xmlns:p14="http://schemas.microsoft.com/office/powerpoint/2010/main" val="1606838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cxnSp>
        <p:nvCxnSpPr>
          <p:cNvPr id="58" name="Straight Connector 5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able">
            <a:extLst>
              <a:ext uri="{FF2B5EF4-FFF2-40B4-BE49-F238E27FC236}">
                <a16:creationId xmlns:a16="http://schemas.microsoft.com/office/drawing/2014/main" id="{E7A3EB9D-66E2-73E7-0C15-3AF197BF9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586868"/>
            <a:ext cx="11496821" cy="3678983"/>
          </a:xfrm>
          <a:prstGeom prst="rect">
            <a:avLst/>
          </a:prstGeom>
        </p:spPr>
      </p:pic>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27</a:t>
            </a:fld>
            <a:endParaRPr lang="en-US" sz="1200">
              <a:solidFill>
                <a:srgbClr val="898989"/>
              </a:solidFill>
            </a:endParaRPr>
          </a:p>
        </p:txBody>
      </p:sp>
    </p:spTree>
    <p:extLst>
      <p:ext uri="{BB962C8B-B14F-4D97-AF65-F5344CB8AC3E}">
        <p14:creationId xmlns:p14="http://schemas.microsoft.com/office/powerpoint/2010/main" val="154674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cxnSp>
        <p:nvCxnSpPr>
          <p:cNvPr id="69" name="Straight Connector 6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28</a:t>
            </a:fld>
            <a:endParaRPr lang="en-US" sz="1200">
              <a:solidFill>
                <a:srgbClr val="898989"/>
              </a:solidFill>
            </a:endParaRPr>
          </a:p>
        </p:txBody>
      </p:sp>
      <p:pic>
        <p:nvPicPr>
          <p:cNvPr id="7" name="Picture 6" descr="A picture containing text&#10;&#10;Description automatically generated">
            <a:extLst>
              <a:ext uri="{FF2B5EF4-FFF2-40B4-BE49-F238E27FC236}">
                <a16:creationId xmlns:a16="http://schemas.microsoft.com/office/drawing/2014/main" id="{EB0ADADA-8DD8-8BAC-EF9E-0A9F1783465E}"/>
              </a:ext>
            </a:extLst>
          </p:cNvPr>
          <p:cNvPicPr>
            <a:picLocks noChangeAspect="1"/>
          </p:cNvPicPr>
          <p:nvPr/>
        </p:nvPicPr>
        <p:blipFill>
          <a:blip r:embed="rId2"/>
          <a:stretch>
            <a:fillRect/>
          </a:stretch>
        </p:blipFill>
        <p:spPr>
          <a:xfrm>
            <a:off x="392670" y="2472725"/>
            <a:ext cx="11406660" cy="3694472"/>
          </a:xfrm>
          <a:prstGeom prst="rect">
            <a:avLst/>
          </a:prstGeom>
        </p:spPr>
      </p:pic>
    </p:spTree>
    <p:extLst>
      <p:ext uri="{BB962C8B-B14F-4D97-AF65-F5344CB8AC3E}">
        <p14:creationId xmlns:p14="http://schemas.microsoft.com/office/powerpoint/2010/main" val="2369805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53" name="Freeform: Shape 5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smtClean="0"/>
              <a:pPr>
                <a:spcAft>
                  <a:spcPts val="600"/>
                </a:spcAft>
              </a:pPr>
              <a:t>29</a:t>
            </a:fld>
            <a:endParaRPr lang="en-US" sz="1000" dirty="0"/>
          </a:p>
        </p:txBody>
      </p:sp>
      <p:sp>
        <p:nvSpPr>
          <p:cNvPr id="13" name="Title 2">
            <a:extLst>
              <a:ext uri="{FF2B5EF4-FFF2-40B4-BE49-F238E27FC236}">
                <a16:creationId xmlns:a16="http://schemas.microsoft.com/office/drawing/2014/main" id="{984B13CE-34D5-AA42-612C-404A1BDEAC4E}"/>
              </a:ext>
            </a:extLst>
          </p:cNvPr>
          <p:cNvSpPr>
            <a:spLocks noGrp="1"/>
          </p:cNvSpPr>
          <p:nvPr/>
        </p:nvSpPr>
        <p:spPr>
          <a:xfrm>
            <a:off x="919119" y="8609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Stories</a:t>
            </a:r>
            <a:endParaRPr lang="en-IN" dirty="0"/>
          </a:p>
        </p:txBody>
      </p:sp>
      <p:sp>
        <p:nvSpPr>
          <p:cNvPr id="14" name="Text Placeholder 5">
            <a:extLst>
              <a:ext uri="{FF2B5EF4-FFF2-40B4-BE49-F238E27FC236}">
                <a16:creationId xmlns:a16="http://schemas.microsoft.com/office/drawing/2014/main" id="{3A4C2ED5-B728-1AF1-6B9D-392D8456C53F}"/>
              </a:ext>
            </a:extLst>
          </p:cNvPr>
          <p:cNvSpPr>
            <a:spLocks noGrp="1"/>
          </p:cNvSpPr>
          <p:nvPr/>
        </p:nvSpPr>
        <p:spPr>
          <a:xfrm>
            <a:off x="1051337" y="2106535"/>
            <a:ext cx="4764764" cy="692494"/>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Completed </a:t>
            </a:r>
            <a:endParaRPr lang="en-IN" b="1" dirty="0"/>
          </a:p>
        </p:txBody>
      </p:sp>
      <p:sp>
        <p:nvSpPr>
          <p:cNvPr id="15" name="Content Placeholder 3">
            <a:extLst>
              <a:ext uri="{FF2B5EF4-FFF2-40B4-BE49-F238E27FC236}">
                <a16:creationId xmlns:a16="http://schemas.microsoft.com/office/drawing/2014/main" id="{9EEE616A-C3A6-A7B1-DD3A-B8325820C5F0}"/>
              </a:ext>
            </a:extLst>
          </p:cNvPr>
          <p:cNvSpPr>
            <a:spLocks noGrp="1"/>
          </p:cNvSpPr>
          <p:nvPr/>
        </p:nvSpPr>
        <p:spPr>
          <a:xfrm>
            <a:off x="1051336" y="2877409"/>
            <a:ext cx="5044663" cy="311961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cap="none" spc="0" dirty="0">
                <a:solidFill>
                  <a:schemeClr val="tx1"/>
                </a:solidFill>
                <a:latin typeface="+mj-lt"/>
              </a:rPr>
              <a:t>As a Patient , I would like to update my profile </a:t>
            </a:r>
            <a:r>
              <a:rPr lang="en-US" sz="1600" u="none" strike="noStrike" cap="none" spc="0" dirty="0">
                <a:solidFill>
                  <a:schemeClr val="tx1"/>
                </a:solidFill>
                <a:effectLst/>
                <a:latin typeface="+mj-lt"/>
              </a:rPr>
              <a:t>so that I can update my Name, Address, and Phone No. in it.</a:t>
            </a:r>
            <a:endParaRPr lang="en-US" sz="1600" cap="none" spc="0" dirty="0">
              <a:solidFill>
                <a:schemeClr val="tx1"/>
              </a:solidFill>
              <a:latin typeface="+mj-lt"/>
            </a:endParaRPr>
          </a:p>
          <a:p>
            <a:r>
              <a:rPr lang="en-US" sz="1600" cap="none" spc="0" dirty="0">
                <a:solidFill>
                  <a:schemeClr val="tx1"/>
                </a:solidFill>
                <a:latin typeface="+mj-lt"/>
              </a:rPr>
              <a:t>As a Patient , I would like to book an appointment with a specific doctor so that will be easy to find solution for my problem.</a:t>
            </a:r>
          </a:p>
          <a:p>
            <a:r>
              <a:rPr lang="en-US" sz="1600" kern="1200" cap="none" spc="0" dirty="0">
                <a:solidFill>
                  <a:schemeClr val="tx1"/>
                </a:solidFill>
                <a:latin typeface="+mj-lt"/>
                <a:ea typeface="+mn-ea"/>
                <a:cs typeface="+mn-cs"/>
              </a:rPr>
              <a:t>As a Patient, I would like to have a landing page that det ails all the advantages of the platform in order to encourage me to sign up.</a:t>
            </a:r>
          </a:p>
          <a:p>
            <a:r>
              <a:rPr lang="en-US" sz="1600" cap="none" spc="0" dirty="0">
                <a:solidFill>
                  <a:schemeClr val="tx1"/>
                </a:solidFill>
                <a:latin typeface="+mj-lt"/>
              </a:rPr>
              <a:t>As a Doctor , I want to see appointment list so that I will get an idea how many patients book an appointment through portal.</a:t>
            </a:r>
          </a:p>
          <a:p>
            <a:pPr marL="36900" indent="0">
              <a:buNone/>
            </a:pPr>
            <a:br>
              <a:rPr lang="en-US" sz="1600" b="0" i="0" u="none" strike="noStrike" dirty="0">
                <a:solidFill>
                  <a:srgbClr val="000000"/>
                </a:solidFill>
                <a:effectLst/>
                <a:latin typeface="+mj-lt"/>
              </a:rPr>
            </a:br>
            <a:endParaRPr lang="en-US" sz="1600" b="0" i="0" u="none" strike="noStrike" dirty="0">
              <a:solidFill>
                <a:srgbClr val="000000"/>
              </a:solidFill>
              <a:effectLst/>
              <a:latin typeface="+mj-lt"/>
            </a:endParaRPr>
          </a:p>
        </p:txBody>
      </p:sp>
      <p:sp>
        <p:nvSpPr>
          <p:cNvPr id="16" name="Text Placeholder 6">
            <a:extLst>
              <a:ext uri="{FF2B5EF4-FFF2-40B4-BE49-F238E27FC236}">
                <a16:creationId xmlns:a16="http://schemas.microsoft.com/office/drawing/2014/main" id="{5681AB6F-85C3-D0FB-1AB3-E3831C1EC1AE}"/>
              </a:ext>
            </a:extLst>
          </p:cNvPr>
          <p:cNvSpPr>
            <a:spLocks noGrp="1"/>
          </p:cNvSpPr>
          <p:nvPr/>
        </p:nvSpPr>
        <p:spPr>
          <a:xfrm>
            <a:off x="6368490" y="2106534"/>
            <a:ext cx="4779582" cy="692495"/>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Incomplete</a:t>
            </a:r>
            <a:endParaRPr lang="en-IN" b="1" dirty="0"/>
          </a:p>
        </p:txBody>
      </p:sp>
      <p:sp>
        <p:nvSpPr>
          <p:cNvPr id="17" name="Content Placeholder 7">
            <a:extLst>
              <a:ext uri="{FF2B5EF4-FFF2-40B4-BE49-F238E27FC236}">
                <a16:creationId xmlns:a16="http://schemas.microsoft.com/office/drawing/2014/main" id="{99C182F4-4157-A28C-DEF9-7E5E3DCC5555}"/>
              </a:ext>
            </a:extLst>
          </p:cNvPr>
          <p:cNvSpPr>
            <a:spLocks noGrp="1"/>
          </p:cNvSpPr>
          <p:nvPr/>
        </p:nvSpPr>
        <p:spPr>
          <a:xfrm>
            <a:off x="6368491" y="2953485"/>
            <a:ext cx="4779581" cy="304353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cap="none" spc="0" dirty="0">
                <a:solidFill>
                  <a:schemeClr val="tx1"/>
                </a:solidFill>
              </a:rPr>
              <a:t>As a Pathologist I want to update the patient test details on portal</a:t>
            </a:r>
          </a:p>
          <a:p>
            <a:r>
              <a:rPr lang="en-US" sz="1600" cap="none" spc="0" dirty="0">
                <a:solidFill>
                  <a:schemeClr val="tx1"/>
                </a:solidFill>
              </a:rPr>
              <a:t>As a Pathologist I want to create new patient id and upload his test results in portal.</a:t>
            </a:r>
          </a:p>
        </p:txBody>
      </p:sp>
    </p:spTree>
    <p:extLst>
      <p:ext uri="{BB962C8B-B14F-4D97-AF65-F5344CB8AC3E}">
        <p14:creationId xmlns:p14="http://schemas.microsoft.com/office/powerpoint/2010/main" val="67539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582584" y="500592"/>
            <a:ext cx="4440766" cy="3090863"/>
          </a:xfrm>
        </p:spPr>
        <p:txBody>
          <a:bodyPr vert="horz" lIns="91440" tIns="45720" rIns="91440" bIns="45720" rtlCol="0" anchor="t">
            <a:normAutofit lnSpcReduction="10000"/>
          </a:bodyPr>
          <a:lstStyle/>
          <a:p>
            <a:pPr marL="285750" indent="-285750">
              <a:buFont typeface="Wingdings" panose="020B0604020202020204" pitchFamily="34" charset="0"/>
              <a:buChar char="Ø"/>
            </a:pPr>
            <a:r>
              <a:rPr lang="en-US" dirty="0"/>
              <a:t>Improvements from Professor Feedback</a:t>
            </a:r>
          </a:p>
          <a:p>
            <a:pPr marL="285750" indent="-285750">
              <a:buFont typeface="Wingdings" panose="020B0604020202020204" pitchFamily="34" charset="0"/>
              <a:buChar char="Ø"/>
            </a:pPr>
            <a:r>
              <a:rPr lang="en-US" dirty="0"/>
              <a:t>Team Member Roles and Responsibilities</a:t>
            </a:r>
          </a:p>
          <a:p>
            <a:pPr marL="285750" indent="-285750">
              <a:buFont typeface="Wingdings" panose="020B0604020202020204" pitchFamily="34" charset="0"/>
              <a:buChar char="Ø"/>
            </a:pPr>
            <a:r>
              <a:rPr lang="en-US" dirty="0"/>
              <a:t>Problem Statement</a:t>
            </a:r>
          </a:p>
          <a:p>
            <a:pPr marL="285750" indent="-285750">
              <a:buFont typeface="Wingdings" panose="020B0604020202020204" pitchFamily="34" charset="0"/>
              <a:buChar char="Ø"/>
            </a:pPr>
            <a:r>
              <a:rPr lang="en-US" dirty="0"/>
              <a:t>Project description </a:t>
            </a:r>
          </a:p>
          <a:p>
            <a:pPr marL="285750" indent="-285750">
              <a:buFont typeface="Wingdings" panose="020B0604020202020204" pitchFamily="34" charset="0"/>
              <a:buChar char="Ø"/>
            </a:pPr>
            <a:r>
              <a:rPr lang="en-US" dirty="0"/>
              <a:t>Personas</a:t>
            </a:r>
          </a:p>
          <a:p>
            <a:pPr marL="285750" indent="-285750">
              <a:buFont typeface="Wingdings" panose="020B0604020202020204" pitchFamily="34" charset="0"/>
              <a:buChar char="Ø"/>
            </a:pPr>
            <a:r>
              <a:rPr lang="en-US" dirty="0"/>
              <a:t>MVP</a:t>
            </a:r>
          </a:p>
          <a:p>
            <a:pPr marL="285750" indent="-285750">
              <a:buFont typeface="Wingdings" panose="020B0604020202020204" pitchFamily="34" charset="0"/>
              <a:buChar char="Ø"/>
            </a:pPr>
            <a:r>
              <a:rPr lang="en-US" dirty="0"/>
              <a:t>Technologies</a:t>
            </a:r>
          </a:p>
          <a:p>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8497576" y="6356349"/>
            <a:ext cx="2482842" cy="365125"/>
          </a:xfrm>
        </p:spPr>
        <p:txBody>
          <a:bodyPr/>
          <a:lstStyle/>
          <a:p>
            <a:r>
              <a:rPr lang="en-US" dirty="0"/>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
        <p:nvSpPr>
          <p:cNvPr id="9" name="Content Placeholder 2">
            <a:extLst>
              <a:ext uri="{FF2B5EF4-FFF2-40B4-BE49-F238E27FC236}">
                <a16:creationId xmlns:a16="http://schemas.microsoft.com/office/drawing/2014/main" id="{7DCABD14-E094-6FB9-5E91-BE721F68CB0C}"/>
              </a:ext>
            </a:extLst>
          </p:cNvPr>
          <p:cNvSpPr txBox="1">
            <a:spLocks/>
          </p:cNvSpPr>
          <p:nvPr/>
        </p:nvSpPr>
        <p:spPr>
          <a:xfrm>
            <a:off x="1919816" y="3425825"/>
            <a:ext cx="5065183" cy="3196696"/>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20B0604020202020204" pitchFamily="34" charset="0"/>
              <a:buChar char="Ø"/>
            </a:pPr>
            <a:r>
              <a:rPr lang="en-US" dirty="0"/>
              <a:t>Conceptual Architectural Diagram</a:t>
            </a:r>
          </a:p>
          <a:p>
            <a:pPr marL="285750" indent="-285750">
              <a:buFont typeface="Wingdings" panose="020B0604020202020204" pitchFamily="34" charset="0"/>
              <a:buChar char="Ø"/>
            </a:pPr>
            <a:r>
              <a:rPr lang="en-US" dirty="0"/>
              <a:t>Sprint 3 Recap</a:t>
            </a:r>
          </a:p>
          <a:p>
            <a:pPr marL="285750" indent="-285750">
              <a:buFont typeface="Wingdings" panose="020B0604020202020204" pitchFamily="34" charset="0"/>
              <a:buChar char="Ø"/>
            </a:pPr>
            <a:r>
              <a:rPr lang="en-US" dirty="0"/>
              <a:t>Product Backlog</a:t>
            </a:r>
          </a:p>
          <a:p>
            <a:pPr marL="285750" indent="-285750">
              <a:buFont typeface="Wingdings" panose="020B0604020202020204" pitchFamily="34" charset="0"/>
              <a:buChar char="Ø"/>
            </a:pPr>
            <a:r>
              <a:rPr lang="en-US" dirty="0"/>
              <a:t>Sprint Backlog</a:t>
            </a:r>
          </a:p>
          <a:p>
            <a:pPr marL="285750" indent="-285750">
              <a:buFont typeface="Wingdings" panose="020B0604020202020204" pitchFamily="34" charset="0"/>
              <a:buChar char="Ø"/>
            </a:pPr>
            <a:r>
              <a:rPr lang="en-US" dirty="0"/>
              <a:t>Metrics</a:t>
            </a:r>
          </a:p>
          <a:p>
            <a:pPr marL="285750" indent="-285750">
              <a:buFont typeface="Wingdings" panose="020B0604020202020204" pitchFamily="34" charset="0"/>
              <a:buChar char="Ø"/>
            </a:pPr>
            <a:r>
              <a:rPr lang="en-US" dirty="0"/>
              <a:t>Retrospective</a:t>
            </a:r>
          </a:p>
          <a:p>
            <a:pPr marL="285750" indent="-285750">
              <a:buFont typeface="Wingdings" panose="020B0604020202020204" pitchFamily="34" charset="0"/>
              <a:buChar char="Ø"/>
            </a:pPr>
            <a:r>
              <a:rPr lang="en-US" dirty="0"/>
              <a:t>Sprint 5</a:t>
            </a:r>
          </a:p>
          <a:p>
            <a:endParaRPr lang="en-US" dirty="0"/>
          </a:p>
        </p:txBody>
      </p:sp>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METRICS</a:t>
            </a:r>
          </a:p>
        </p:txBody>
      </p:sp>
      <p:sp>
        <p:nvSpPr>
          <p:cNvPr id="4" name="Footer Placeholder 3">
            <a:extLst>
              <a:ext uri="{FF2B5EF4-FFF2-40B4-BE49-F238E27FC236}">
                <a16:creationId xmlns:a16="http://schemas.microsoft.com/office/drawing/2014/main" id="{157D89F6-669B-A2FF-FCDC-7E6CFB437121}"/>
              </a:ext>
            </a:extLst>
          </p:cNvPr>
          <p:cNvSpPr>
            <a:spLocks noGrp="1"/>
          </p:cNvSpPr>
          <p:nvPr>
            <p:ph type="ftr" sz="quarter" idx="11"/>
          </p:nvPr>
        </p:nvSpPr>
        <p:spPr>
          <a:xfrm>
            <a:off x="3892062" y="6199632"/>
            <a:ext cx="4407876" cy="365125"/>
          </a:xfrm>
        </p:spPr>
        <p:txBody>
          <a:bodyPr vert="horz" lIns="91440" tIns="45720" rIns="91440" bIns="45720" rtlCol="0" anchor="ctr">
            <a:normAutofit/>
          </a:bodyPr>
          <a:lstStyle/>
          <a:p>
            <a:pPr defTabSz="457200">
              <a:spcAft>
                <a:spcPts val="600"/>
              </a:spcAft>
            </a:pPr>
            <a:r>
              <a:rPr lang="en-US" sz="1100" kern="1200">
                <a:solidFill>
                  <a:schemeClr val="bg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24B1452-00E3-7405-CA18-31F4EEDAFAB4}"/>
              </a:ext>
            </a:extLst>
          </p:cNvPr>
          <p:cNvSpPr>
            <a:spLocks noGrp="1"/>
          </p:cNvSpPr>
          <p:nvPr>
            <p:ph type="sldNum" sz="quarter"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defTabSz="457200">
              <a:spcAft>
                <a:spcPts val="600"/>
              </a:spcAft>
            </a:pPr>
            <a:fld id="{A49DFD55-3C28-40EF-9E31-A92D2E4017FF}" type="slidenum">
              <a:rPr lang="en-US" sz="1500">
                <a:solidFill>
                  <a:srgbClr val="FFFFFF"/>
                </a:solidFill>
              </a:rPr>
              <a:pPr algn="ctr" defTabSz="457200">
                <a:spcAft>
                  <a:spcPts val="600"/>
                </a:spcAft>
              </a:pPr>
              <a:t>30</a:t>
            </a:fld>
            <a:endParaRPr lang="en-US" sz="1500">
              <a:solidFill>
                <a:srgbClr val="FFFFFF"/>
              </a:solidFill>
            </a:endParaRPr>
          </a:p>
        </p:txBody>
      </p:sp>
    </p:spTree>
    <p:extLst>
      <p:ext uri="{BB962C8B-B14F-4D97-AF65-F5344CB8AC3E}">
        <p14:creationId xmlns:p14="http://schemas.microsoft.com/office/powerpoint/2010/main" val="415123031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kern="1200" dirty="0">
              <a:solidFill>
                <a:srgbClr val="FFFFFF"/>
              </a:solidFill>
              <a:latin typeface="+mj-lt"/>
              <a:ea typeface="+mj-ea"/>
              <a:cs typeface="+mj-cs"/>
            </a:endParaRPr>
          </a:p>
          <a:p>
            <a:pPr algn="ctr">
              <a:lnSpc>
                <a:spcPct val="90000"/>
              </a:lnSpc>
              <a:spcBef>
                <a:spcPct val="0"/>
              </a:spcBef>
              <a:spcAft>
                <a:spcPts val="600"/>
              </a:spcAft>
            </a:pPr>
            <a:r>
              <a:rPr lang="en-US" sz="3600" kern="1200" dirty="0">
                <a:solidFill>
                  <a:srgbClr val="FFFFFF"/>
                </a:solidFill>
                <a:latin typeface="+mj-lt"/>
                <a:ea typeface="+mj-ea"/>
                <a:cs typeface="+mj-cs"/>
              </a:rPr>
              <a:t>Team Velocity</a:t>
            </a:r>
          </a:p>
        </p:txBody>
      </p:sp>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31</a:t>
            </a:fld>
            <a:endParaRPr lang="en-US" sz="1200">
              <a:solidFill>
                <a:schemeClr val="tx1">
                  <a:alpha val="80000"/>
                </a:schemeClr>
              </a:solidFill>
            </a:endParaRPr>
          </a:p>
        </p:txBody>
      </p:sp>
      <p:graphicFrame>
        <p:nvGraphicFramePr>
          <p:cNvPr id="3" name="Chart 2">
            <a:extLst>
              <a:ext uri="{FF2B5EF4-FFF2-40B4-BE49-F238E27FC236}">
                <a16:creationId xmlns:a16="http://schemas.microsoft.com/office/drawing/2014/main" id="{D7E1CF50-96EE-5C90-60BF-AAA29FA963B0}"/>
              </a:ext>
            </a:extLst>
          </p:cNvPr>
          <p:cNvGraphicFramePr>
            <a:graphicFrameLocks/>
          </p:cNvGraphicFramePr>
          <p:nvPr/>
        </p:nvGraphicFramePr>
        <p:xfrm>
          <a:off x="5235388" y="2066925"/>
          <a:ext cx="4572000" cy="27241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9810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Burndown chart</a:t>
            </a:r>
          </a:p>
          <a:p>
            <a:pPr algn="ctr">
              <a:lnSpc>
                <a:spcPct val="90000"/>
              </a:lnSpc>
              <a:spcBef>
                <a:spcPct val="0"/>
              </a:spcBef>
              <a:spcAft>
                <a:spcPts val="600"/>
              </a:spcAft>
            </a:pPr>
            <a:endParaRPr lang="en-US" sz="36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C706C6D1-12B2-3E25-0EE4-6A5473744E59}"/>
              </a:ext>
            </a:extLst>
          </p:cNvPr>
          <p:cNvSpPr>
            <a:spLocks noGrp="1"/>
          </p:cNvSpPr>
          <p:nvPr>
            <p:ph type="ftr" sz="quarter" idx="11"/>
          </p:nvPr>
        </p:nvSpPr>
        <p:spPr>
          <a:xfrm>
            <a:off x="4686300" y="6173787"/>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3D057A5-AE53-4A7D-90EB-2C91B732A3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32</a:t>
            </a:fld>
            <a:endParaRPr lang="en-US" sz="1200">
              <a:solidFill>
                <a:schemeClr val="tx1">
                  <a:alpha val="80000"/>
                </a:schemeClr>
              </a:solidFill>
            </a:endParaRPr>
          </a:p>
        </p:txBody>
      </p:sp>
      <p:graphicFrame>
        <p:nvGraphicFramePr>
          <p:cNvPr id="2" name="Chart 1">
            <a:extLst>
              <a:ext uri="{FF2B5EF4-FFF2-40B4-BE49-F238E27FC236}">
                <a16:creationId xmlns:a16="http://schemas.microsoft.com/office/drawing/2014/main" id="{54CBF20E-BCA9-B94C-6E2B-5C806ACDCFFD}"/>
              </a:ext>
            </a:extLst>
          </p:cNvPr>
          <p:cNvGraphicFramePr>
            <a:graphicFrameLocks/>
          </p:cNvGraphicFramePr>
          <p:nvPr>
            <p:extLst>
              <p:ext uri="{D42A27DB-BD31-4B8C-83A1-F6EECF244321}">
                <p14:modId xmlns:p14="http://schemas.microsoft.com/office/powerpoint/2010/main" val="3701551961"/>
              </p:ext>
            </p:extLst>
          </p:nvPr>
        </p:nvGraphicFramePr>
        <p:xfrm>
          <a:off x="5400674" y="1880724"/>
          <a:ext cx="5762626" cy="27203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a:solidFill>
                  <a:srgbClr val="FFFFFF"/>
                </a:solidFill>
                <a:latin typeface="+mj-lt"/>
                <a:ea typeface="+mj-ea"/>
                <a:cs typeface="+mj-cs"/>
              </a:rPr>
              <a:t>COMMITTED/ COMPLETED </a:t>
            </a:r>
          </a:p>
          <a:p>
            <a:pPr algn="ctr">
              <a:lnSpc>
                <a:spcPct val="90000"/>
              </a:lnSpc>
              <a:spcBef>
                <a:spcPct val="0"/>
              </a:spcBef>
              <a:spcAft>
                <a:spcPts val="600"/>
              </a:spcAft>
            </a:pPr>
            <a:r>
              <a:rPr lang="en-US" sz="3300" kern="1200">
                <a:solidFill>
                  <a:srgbClr val="FFFFFF"/>
                </a:solidFill>
                <a:latin typeface="+mj-lt"/>
                <a:ea typeface="+mj-ea"/>
                <a:cs typeface="+mj-cs"/>
              </a:rPr>
              <a:t>RATIO</a:t>
            </a:r>
          </a:p>
        </p:txBody>
      </p:sp>
      <p:pic>
        <p:nvPicPr>
          <p:cNvPr id="6" name="Graphic 5">
            <a:extLst>
              <a:ext uri="{FF2B5EF4-FFF2-40B4-BE49-F238E27FC236}">
                <a16:creationId xmlns:a16="http://schemas.microsoft.com/office/drawing/2014/main" id="{435CB7C2-1B20-8CB3-1B98-9DB745EAEA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7316" y="1404927"/>
            <a:ext cx="6780700" cy="4045817"/>
          </a:xfrm>
          <a:prstGeom prst="rect">
            <a:avLst/>
          </a:prstGeom>
        </p:spPr>
      </p:pic>
      <p:sp>
        <p:nvSpPr>
          <p:cNvPr id="4" name="Footer Placeholder 3">
            <a:extLst>
              <a:ext uri="{FF2B5EF4-FFF2-40B4-BE49-F238E27FC236}">
                <a16:creationId xmlns:a16="http://schemas.microsoft.com/office/drawing/2014/main" id="{C706C6D1-12B2-3E25-0EE4-6A5473744E5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3D057A5-AE53-4A7D-90EB-2C91B732A3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33</a:t>
            </a:fld>
            <a:endParaRPr lang="en-US" sz="1200">
              <a:solidFill>
                <a:schemeClr val="tx1">
                  <a:alpha val="80000"/>
                </a:schemeClr>
              </a:solidFill>
            </a:endParaRPr>
          </a:p>
        </p:txBody>
      </p:sp>
    </p:spTree>
    <p:extLst>
      <p:ext uri="{BB962C8B-B14F-4D97-AF65-F5344CB8AC3E}">
        <p14:creationId xmlns:p14="http://schemas.microsoft.com/office/powerpoint/2010/main" val="4241464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C941D8-1555-9F3D-BF3D-A5298C1A1D76}"/>
              </a:ext>
            </a:extLst>
          </p:cNvPr>
          <p:cNvSpPr>
            <a:spLocks noGrp="1"/>
          </p:cNvSpPr>
          <p:nvPr>
            <p:ph type="title"/>
          </p:nvPr>
        </p:nvSpPr>
        <p:spPr>
          <a:xfrm>
            <a:off x="526073" y="466578"/>
            <a:ext cx="11139854" cy="930447"/>
          </a:xfrm>
        </p:spPr>
        <p:txBody>
          <a:bodyPr vert="horz" lIns="91440" tIns="45720" rIns="91440" bIns="45720" rtlCol="0" anchor="b">
            <a:normAutofit/>
          </a:bodyPr>
          <a:lstStyle/>
          <a:p>
            <a:r>
              <a:rPr lang="en-US" sz="3800" kern="1200">
                <a:solidFill>
                  <a:srgbClr val="FFFFFF"/>
                </a:solidFill>
                <a:latin typeface="+mj-lt"/>
                <a:ea typeface="+mj-ea"/>
                <a:cs typeface="+mj-cs"/>
              </a:rPr>
              <a:t>SPRINT 4 - STORIES PLANNED AND COMMITTED</a:t>
            </a:r>
          </a:p>
        </p:txBody>
      </p:sp>
      <p:cxnSp>
        <p:nvCxnSpPr>
          <p:cNvPr id="57" name="Straight Connector 5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FED78D2-E959-8190-ED6B-944F2EC28E4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8B76CFBE-7424-6D2B-4193-295EDF9A9402}"/>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smtClean="0">
                <a:solidFill>
                  <a:srgbClr val="898989"/>
                </a:solidFill>
              </a:rPr>
              <a:pPr>
                <a:spcAft>
                  <a:spcPts val="600"/>
                </a:spcAft>
              </a:pPr>
              <a:t>34</a:t>
            </a:fld>
            <a:endParaRPr lang="en-US" sz="1200">
              <a:solidFill>
                <a:srgbClr val="898989"/>
              </a:solidFill>
            </a:endParaRPr>
          </a:p>
        </p:txBody>
      </p:sp>
      <p:graphicFrame>
        <p:nvGraphicFramePr>
          <p:cNvPr id="7" name="Chart 6">
            <a:extLst>
              <a:ext uri="{FF2B5EF4-FFF2-40B4-BE49-F238E27FC236}">
                <a16:creationId xmlns:a16="http://schemas.microsoft.com/office/drawing/2014/main" id="{4385D572-E750-3E4C-AB2D-B18C7D352F43}"/>
              </a:ext>
            </a:extLst>
          </p:cNvPr>
          <p:cNvGraphicFramePr>
            <a:graphicFrameLocks/>
          </p:cNvGraphicFramePr>
          <p:nvPr>
            <p:extLst>
              <p:ext uri="{D42A27DB-BD31-4B8C-83A1-F6EECF244321}">
                <p14:modId xmlns:p14="http://schemas.microsoft.com/office/powerpoint/2010/main" val="2528195299"/>
              </p:ext>
            </p:extLst>
          </p:nvPr>
        </p:nvGraphicFramePr>
        <p:xfrm>
          <a:off x="3028950" y="2476500"/>
          <a:ext cx="6496049" cy="33908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495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prstGeom prst="ellipse">
            <a:avLst/>
          </a:prstGeom>
          <a:noFill/>
        </p:spPr>
        <p:txBody>
          <a:bodyPr vert="horz" lIns="91440" tIns="45720" rIns="91440" bIns="45720" rtlCol="0" anchor="ctr">
            <a:normAutofit/>
          </a:bodyPr>
          <a:lstStyle/>
          <a:p>
            <a:r>
              <a:rPr lang="en-US" sz="1400" kern="1200" dirty="0">
                <a:solidFill>
                  <a:srgbClr val="FFFFFF"/>
                </a:solidFill>
                <a:latin typeface="+mj-lt"/>
                <a:ea typeface="+mj-ea"/>
                <a:cs typeface="+mj-cs"/>
              </a:rPr>
              <a:t>RETROSPECTIVES</a:t>
            </a:r>
          </a:p>
        </p:txBody>
      </p:sp>
      <p:sp>
        <p:nvSpPr>
          <p:cNvPr id="6" name="Text Placeholder 5">
            <a:extLst>
              <a:ext uri="{FF2B5EF4-FFF2-40B4-BE49-F238E27FC236}">
                <a16:creationId xmlns:a16="http://schemas.microsoft.com/office/drawing/2014/main" id="{94E40FAB-C7DC-EB32-BED4-66ED390B6ECE}"/>
              </a:ext>
            </a:extLst>
          </p:cNvPr>
          <p:cNvSpPr>
            <a:spLocks noGrp="1"/>
          </p:cNvSpPr>
          <p:nvPr>
            <p:ph type="body" idx="1"/>
          </p:nvPr>
        </p:nvSpPr>
        <p:spPr/>
        <p:txBody>
          <a:bodyPr/>
          <a:lstStyle/>
          <a:p>
            <a:r>
              <a:rPr lang="en-US" sz="2400" dirty="0">
                <a:solidFill>
                  <a:srgbClr val="0070C0"/>
                </a:solidFill>
              </a:rPr>
              <a:t>What went well??</a:t>
            </a:r>
          </a:p>
        </p:txBody>
      </p:sp>
      <p:sp>
        <p:nvSpPr>
          <p:cNvPr id="7" name="Content Placeholder 6">
            <a:extLst>
              <a:ext uri="{FF2B5EF4-FFF2-40B4-BE49-F238E27FC236}">
                <a16:creationId xmlns:a16="http://schemas.microsoft.com/office/drawing/2014/main" id="{0B1DE13C-504F-F3F1-3ECE-CD1DC3624E68}"/>
              </a:ext>
            </a:extLst>
          </p:cNvPr>
          <p:cNvSpPr>
            <a:spLocks noGrp="1"/>
          </p:cNvSpPr>
          <p:nvPr>
            <p:ph sz="half" idx="2"/>
          </p:nvPr>
        </p:nvSpPr>
        <p:spPr/>
        <p:txBody>
          <a:bodyPr>
            <a:normAutofit lnSpcReduction="10000"/>
          </a:bodyPr>
          <a:lstStyle/>
          <a:p>
            <a:pPr marL="285750" indent="-285750">
              <a:buFont typeface="Arial" panose="020B0604020202020204" pitchFamily="34" charset="0"/>
              <a:buChar char="•"/>
            </a:pPr>
            <a:r>
              <a:rPr lang="en-US" dirty="0"/>
              <a:t>Team completed the task before due date.</a:t>
            </a:r>
          </a:p>
          <a:p>
            <a:pPr marL="285750" indent="-285750">
              <a:buFont typeface="Arial" panose="020B0604020202020204" pitchFamily="34" charset="0"/>
              <a:buChar char="•"/>
            </a:pPr>
            <a:r>
              <a:rPr lang="en-US" dirty="0"/>
              <a:t>Teammates being more responsible than previous sprint.</a:t>
            </a:r>
          </a:p>
          <a:p>
            <a:pPr marL="285750" indent="-285750">
              <a:buFont typeface="Arial" panose="020B0604020202020204" pitchFamily="34" charset="0"/>
              <a:buChar char="•"/>
            </a:pPr>
            <a:r>
              <a:rPr lang="en-US" dirty="0"/>
              <a:t>All teammates attended the meeting when team scheduled</a:t>
            </a:r>
            <a:endParaRPr lang="en-IN" dirty="0"/>
          </a:p>
        </p:txBody>
      </p:sp>
      <p:sp>
        <p:nvSpPr>
          <p:cNvPr id="8" name="Text Placeholder 7">
            <a:extLst>
              <a:ext uri="{FF2B5EF4-FFF2-40B4-BE49-F238E27FC236}">
                <a16:creationId xmlns:a16="http://schemas.microsoft.com/office/drawing/2014/main" id="{B5AD43B4-0245-B146-5929-DD8981211FA8}"/>
              </a:ext>
            </a:extLst>
          </p:cNvPr>
          <p:cNvSpPr>
            <a:spLocks noGrp="1"/>
          </p:cNvSpPr>
          <p:nvPr>
            <p:ph type="body" sz="quarter" idx="3"/>
          </p:nvPr>
        </p:nvSpPr>
        <p:spPr/>
        <p:txBody>
          <a:bodyPr/>
          <a:lstStyle/>
          <a:p>
            <a:r>
              <a:rPr lang="en-IN" sz="2400" dirty="0">
                <a:solidFill>
                  <a:srgbClr val="0070C0"/>
                </a:solidFill>
              </a:rPr>
              <a:t>What didn't went well??</a:t>
            </a:r>
          </a:p>
        </p:txBody>
      </p:sp>
      <p:sp>
        <p:nvSpPr>
          <p:cNvPr id="9" name="Content Placeholder 8">
            <a:extLst>
              <a:ext uri="{FF2B5EF4-FFF2-40B4-BE49-F238E27FC236}">
                <a16:creationId xmlns:a16="http://schemas.microsoft.com/office/drawing/2014/main" id="{983EF038-C283-1E6D-DD51-C21DC6CE72C2}"/>
              </a:ext>
            </a:extLst>
          </p:cNvPr>
          <p:cNvSpPr>
            <a:spLocks noGrp="1"/>
          </p:cNvSpPr>
          <p:nvPr>
            <p:ph sz="quarter" idx="4"/>
          </p:nvPr>
        </p:nvSpPr>
        <p:spPr/>
        <p:txBody>
          <a:bodyPr/>
          <a:lstStyle/>
          <a:p>
            <a:pPr marL="285750" indent="-285750">
              <a:buFont typeface="Arial" panose="020B0604020202020204" pitchFamily="34" charset="0"/>
              <a:buChar char="•"/>
            </a:pPr>
            <a:r>
              <a:rPr lang="en-US" dirty="0"/>
              <a:t>Still some teammates are not actively participated in team meetings or chat groups.</a:t>
            </a:r>
          </a:p>
          <a:p>
            <a:pPr marL="285750" indent="-285750">
              <a:buFont typeface="Arial" panose="020B0604020202020204" pitchFamily="34" charset="0"/>
              <a:buChar char="•"/>
            </a:pPr>
            <a:r>
              <a:rPr lang="en-US" dirty="0"/>
              <a:t>Coping up with the technical skills</a:t>
            </a:r>
            <a:endParaRPr lang="en-IN" dirty="0"/>
          </a:p>
        </p:txBody>
      </p:sp>
      <p:sp>
        <p:nvSpPr>
          <p:cNvPr id="11" name="Text Placeholder 10">
            <a:extLst>
              <a:ext uri="{FF2B5EF4-FFF2-40B4-BE49-F238E27FC236}">
                <a16:creationId xmlns:a16="http://schemas.microsoft.com/office/drawing/2014/main" id="{A1C51FFF-57F3-208C-8BCE-E90EED3CFBFE}"/>
              </a:ext>
            </a:extLst>
          </p:cNvPr>
          <p:cNvSpPr>
            <a:spLocks noGrp="1"/>
          </p:cNvSpPr>
          <p:nvPr>
            <p:ph type="body" idx="13"/>
          </p:nvPr>
        </p:nvSpPr>
        <p:spPr/>
        <p:txBody>
          <a:bodyPr/>
          <a:lstStyle/>
          <a:p>
            <a:r>
              <a:rPr lang="en-IN" sz="2400" dirty="0">
                <a:solidFill>
                  <a:srgbClr val="0070C0"/>
                </a:solidFill>
              </a:rPr>
              <a:t>What next??</a:t>
            </a:r>
          </a:p>
        </p:txBody>
      </p:sp>
      <p:sp>
        <p:nvSpPr>
          <p:cNvPr id="16" name="Content Placeholder 15">
            <a:extLst>
              <a:ext uri="{FF2B5EF4-FFF2-40B4-BE49-F238E27FC236}">
                <a16:creationId xmlns:a16="http://schemas.microsoft.com/office/drawing/2014/main" id="{0AFDF09E-356B-B016-5BF6-70664C2CCC64}"/>
              </a:ext>
            </a:extLst>
          </p:cNvPr>
          <p:cNvSpPr>
            <a:spLocks noGrp="1"/>
          </p:cNvSpPr>
          <p:nvPr>
            <p:ph sz="half" idx="14"/>
          </p:nvPr>
        </p:nvSpPr>
        <p:spPr/>
        <p:txBody>
          <a:bodyPr/>
          <a:lstStyle/>
          <a:p>
            <a:pPr marL="285750" indent="-285750">
              <a:buFont typeface="Arial" panose="020B0604020202020204" pitchFamily="34" charset="0"/>
              <a:buChar char="•"/>
            </a:pPr>
            <a:r>
              <a:rPr lang="en-US" dirty="0"/>
              <a:t>Collectively team will cross check the individual's work so that we can remove latency and teammates will work more actively.</a:t>
            </a:r>
          </a:p>
          <a:p>
            <a:pPr marL="285750" indent="-285750">
              <a:buFont typeface="Arial" panose="020B0604020202020204" pitchFamily="34" charset="0"/>
              <a:buChar char="•"/>
            </a:pPr>
            <a:r>
              <a:rPr lang="en-US" dirty="0"/>
              <a:t> Will improve the team coordination by scheduling the weekly status calls</a:t>
            </a:r>
            <a:endParaRPr lang="en-IN" dirty="0"/>
          </a:p>
        </p:txBody>
      </p:sp>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sz="1200" kern="1200" dirty="0">
                <a:solidFill>
                  <a:schemeClr val="tx1">
                    <a:alpha val="80000"/>
                  </a:schemeClr>
                </a:solidFill>
                <a:latin typeface="+mn-lt"/>
                <a:ea typeface="+mn-ea"/>
                <a:cs typeface="+mn-cs"/>
              </a:rPr>
              <a:t>                                      CURA</a:t>
            </a:r>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chemeClr val="tx1">
                    <a:alpha val="80000"/>
                  </a:schemeClr>
                </a:solidFill>
              </a:rPr>
              <a:pPr>
                <a:spcAft>
                  <a:spcPts val="600"/>
                </a:spcAft>
                <a:defRPr/>
              </a:pPr>
              <a:t>35</a:t>
            </a:fld>
            <a:endParaRPr lang="en-US" sz="1200">
              <a:solidFill>
                <a:schemeClr val="tx1">
                  <a:alpha val="80000"/>
                </a:schemeClr>
              </a:solidFill>
            </a:endParaRPr>
          </a:p>
        </p:txBody>
      </p:sp>
      <p:sp>
        <p:nvSpPr>
          <p:cNvPr id="18" name="TextBox 17">
            <a:extLst>
              <a:ext uri="{FF2B5EF4-FFF2-40B4-BE49-F238E27FC236}">
                <a16:creationId xmlns:a16="http://schemas.microsoft.com/office/drawing/2014/main" id="{E9D9D19A-C895-81D1-2023-D489F44604E4}"/>
              </a:ext>
            </a:extLst>
          </p:cNvPr>
          <p:cNvSpPr txBox="1"/>
          <p:nvPr/>
        </p:nvSpPr>
        <p:spPr>
          <a:xfrm>
            <a:off x="2286000" y="1030941"/>
            <a:ext cx="7162799" cy="769441"/>
          </a:xfrm>
          <a:prstGeom prst="rect">
            <a:avLst/>
          </a:prstGeom>
          <a:noFill/>
        </p:spPr>
        <p:txBody>
          <a:bodyPr wrap="square" rtlCol="0">
            <a:spAutoFit/>
          </a:bodyPr>
          <a:lstStyle/>
          <a:p>
            <a:pPr algn="ctr"/>
            <a:r>
              <a:rPr lang="en-US" sz="4400" dirty="0">
                <a:solidFill>
                  <a:schemeClr val="tx2">
                    <a:lumMod val="50000"/>
                  </a:schemeClr>
                </a:solidFill>
              </a:rPr>
              <a:t>Retrospectives</a:t>
            </a:r>
            <a:endParaRPr lang="en-IN" sz="4400" dirty="0">
              <a:solidFill>
                <a:schemeClr val="tx2">
                  <a:lumMod val="50000"/>
                </a:schemeClr>
              </a:solidFill>
            </a:endParaRPr>
          </a:p>
        </p:txBody>
      </p:sp>
    </p:spTree>
    <p:extLst>
      <p:ext uri="{BB962C8B-B14F-4D97-AF65-F5344CB8AC3E}">
        <p14:creationId xmlns:p14="http://schemas.microsoft.com/office/powerpoint/2010/main" val="2935683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914B9-0319-FC5B-00BB-F4F25AE84789}"/>
              </a:ext>
            </a:extLst>
          </p:cNvPr>
          <p:cNvSpPr>
            <a:spLocks noGrp="1"/>
          </p:cNvSpPr>
          <p:nvPr>
            <p:ph type="title"/>
          </p:nvPr>
        </p:nvSpPr>
        <p:spPr>
          <a:xfrm>
            <a:off x="526073" y="489439"/>
            <a:ext cx="11139854" cy="930447"/>
          </a:xfrm>
        </p:spPr>
        <p:txBody>
          <a:bodyPr vert="horz" lIns="91440" tIns="45720" rIns="91440" bIns="45720" rtlCol="0" anchor="b">
            <a:normAutofit/>
          </a:bodyPr>
          <a:lstStyle/>
          <a:p>
            <a:r>
              <a:rPr lang="en-US" sz="5400" kern="1200" dirty="0">
                <a:solidFill>
                  <a:schemeClr val="bg1"/>
                </a:solidFill>
                <a:latin typeface="+mj-lt"/>
                <a:ea typeface="+mj-ea"/>
                <a:cs typeface="+mj-cs"/>
              </a:rPr>
              <a:t>Sprint 5 </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table">
            <a:extLst>
              <a:ext uri="{FF2B5EF4-FFF2-40B4-BE49-F238E27FC236}">
                <a16:creationId xmlns:a16="http://schemas.microsoft.com/office/drawing/2014/main" id="{95E66F1F-89FF-B15E-4C97-E3822E7D2993}"/>
              </a:ext>
            </a:extLst>
          </p:cNvPr>
          <p:cNvPicPr>
            <a:picLocks noChangeAspect="1"/>
          </p:cNvPicPr>
          <p:nvPr/>
        </p:nvPicPr>
        <p:blipFill>
          <a:blip r:embed="rId2"/>
          <a:stretch>
            <a:fillRect/>
          </a:stretch>
        </p:blipFill>
        <p:spPr>
          <a:xfrm>
            <a:off x="1012228" y="2427541"/>
            <a:ext cx="10112444" cy="3997637"/>
          </a:xfrm>
          <a:prstGeom prst="rect">
            <a:avLst/>
          </a:prstGeom>
        </p:spPr>
      </p:pic>
      <p:sp>
        <p:nvSpPr>
          <p:cNvPr id="4" name="Footer Placeholder 3">
            <a:extLst>
              <a:ext uri="{FF2B5EF4-FFF2-40B4-BE49-F238E27FC236}">
                <a16:creationId xmlns:a16="http://schemas.microsoft.com/office/drawing/2014/main" id="{7129DAA2-37A1-C66F-A230-F53F603F1AE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dirty="0">
                <a:solidFill>
                  <a:srgbClr val="898989"/>
                </a:solidFill>
              </a:rPr>
              <a:t>CURA</a:t>
            </a:r>
            <a:endParaRPr lang="en-US" sz="1200" kern="1200" dirty="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2C9985DD-DBBD-0750-38F0-38898983A95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36</a:t>
            </a:fld>
            <a:endParaRPr lang="en-US" sz="1200">
              <a:solidFill>
                <a:srgbClr val="898989"/>
              </a:solidFill>
            </a:endParaRPr>
          </a:p>
        </p:txBody>
      </p:sp>
    </p:spTree>
    <p:extLst>
      <p:ext uri="{BB962C8B-B14F-4D97-AF65-F5344CB8AC3E}">
        <p14:creationId xmlns:p14="http://schemas.microsoft.com/office/powerpoint/2010/main" val="3709283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18604" y="1053042"/>
            <a:ext cx="4458424" cy="3068357"/>
          </a:xfrm>
        </p:spPr>
        <p:txBody>
          <a:bodyPr vert="horz" lIns="91440" tIns="45720" rIns="91440" bIns="45720" rtlCol="0" anchor="b">
            <a:normAutofit/>
          </a:bodyPr>
          <a:lstStyle/>
          <a:p>
            <a:pPr algn="l"/>
            <a:r>
              <a:rPr lang="en-US" sz="5100">
                <a:solidFill>
                  <a:srgbClr val="FFFFFF"/>
                </a:solidFill>
              </a:rPr>
              <a:t>Application Screenshot</a:t>
            </a:r>
          </a:p>
        </p:txBody>
      </p:sp>
      <p:pic>
        <p:nvPicPr>
          <p:cNvPr id="7" name="Picture 6" descr="Graphical user interface, application, Teams&#10;&#10;Description automatically generated">
            <a:extLst>
              <a:ext uri="{FF2B5EF4-FFF2-40B4-BE49-F238E27FC236}">
                <a16:creationId xmlns:a16="http://schemas.microsoft.com/office/drawing/2014/main" id="{B99BCF98-E722-77CA-568F-7C4DE90D3DC1}"/>
              </a:ext>
            </a:extLst>
          </p:cNvPr>
          <p:cNvPicPr>
            <a:picLocks noChangeAspect="1"/>
          </p:cNvPicPr>
          <p:nvPr/>
        </p:nvPicPr>
        <p:blipFill>
          <a:blip r:embed="rId2"/>
          <a:stretch>
            <a:fillRect/>
          </a:stretch>
        </p:blipFill>
        <p:spPr>
          <a:xfrm>
            <a:off x="6479229" y="407403"/>
            <a:ext cx="5390093" cy="2614195"/>
          </a:xfrm>
          <a:prstGeom prst="rect">
            <a:avLst/>
          </a:prstGeom>
        </p:spPr>
      </p:pic>
      <p:cxnSp>
        <p:nvCxnSpPr>
          <p:cNvPr id="30" name="Straight Connector 29">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1018604" y="5961905"/>
            <a:ext cx="4164575" cy="365125"/>
          </a:xfrm>
        </p:spPr>
        <p:txBody>
          <a:bodyPr vert="horz" lIns="91440" tIns="45720" rIns="91440" bIns="45720" rtlCol="0" anchor="ctr">
            <a:normAutofit/>
          </a:bodyPr>
          <a:lstStyle/>
          <a:p>
            <a:pPr algn="l">
              <a:spcAft>
                <a:spcPts val="600"/>
              </a:spcAft>
            </a:pPr>
            <a:r>
              <a:rPr lang="en-US" sz="1200" kern="1200">
                <a:solidFill>
                  <a:srgbClr val="AFABAB"/>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5318461" y="5961905"/>
            <a:ext cx="642257" cy="365125"/>
          </a:xfrm>
        </p:spPr>
        <p:txBody>
          <a:bodyPr vert="horz" lIns="91440" tIns="45720" rIns="91440" bIns="45720" rtlCol="0" anchor="ctr">
            <a:normAutofit/>
          </a:bodyPr>
          <a:lstStyle/>
          <a:p>
            <a:pPr>
              <a:spcAft>
                <a:spcPts val="600"/>
              </a:spcAft>
            </a:pPr>
            <a:fld id="{A49DFD55-3C28-40EF-9E31-A92D2E4017FF}" type="slidenum">
              <a:rPr lang="en-US" sz="1200">
                <a:solidFill>
                  <a:srgbClr val="AFABAB"/>
                </a:solidFill>
              </a:rPr>
              <a:pPr>
                <a:spcAft>
                  <a:spcPts val="600"/>
                </a:spcAft>
              </a:pPr>
              <a:t>37</a:t>
            </a:fld>
            <a:endParaRPr lang="en-US" sz="1200">
              <a:solidFill>
                <a:srgbClr val="AFABAB"/>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7E36C45-94C0-E1C6-A6CD-2066D81E9D0D}"/>
              </a:ext>
            </a:extLst>
          </p:cNvPr>
          <p:cNvPicPr>
            <a:picLocks noChangeAspect="1"/>
          </p:cNvPicPr>
          <p:nvPr/>
        </p:nvPicPr>
        <p:blipFill>
          <a:blip r:embed="rId3"/>
          <a:stretch>
            <a:fillRect/>
          </a:stretch>
        </p:blipFill>
        <p:spPr>
          <a:xfrm>
            <a:off x="6479229" y="3773663"/>
            <a:ext cx="5390093" cy="2748947"/>
          </a:xfrm>
          <a:prstGeom prst="rect">
            <a:avLst/>
          </a:prstGeom>
        </p:spPr>
      </p:pic>
    </p:spTree>
    <p:extLst>
      <p:ext uri="{BB962C8B-B14F-4D97-AF65-F5344CB8AC3E}">
        <p14:creationId xmlns:p14="http://schemas.microsoft.com/office/powerpoint/2010/main" val="1318707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527538" y="4756638"/>
            <a:ext cx="11139854" cy="930447"/>
          </a:xfrm>
        </p:spPr>
        <p:txBody>
          <a:bodyPr vert="horz" lIns="91440" tIns="45720" rIns="91440" bIns="45720" rtlCol="0" anchor="b">
            <a:normAutofit/>
          </a:bodyPr>
          <a:lstStyle/>
          <a:p>
            <a:r>
              <a:rPr lang="en-US" sz="5400">
                <a:solidFill>
                  <a:srgbClr val="FFFFFF"/>
                </a:solidFill>
              </a:rPr>
              <a:t>Api used </a:t>
            </a:r>
          </a:p>
        </p:txBody>
      </p:sp>
      <p:pic>
        <p:nvPicPr>
          <p:cNvPr id="9" name="Picture 6" descr="DrChrono Review | PCMag">
            <a:extLst>
              <a:ext uri="{FF2B5EF4-FFF2-40B4-BE49-F238E27FC236}">
                <a16:creationId xmlns:a16="http://schemas.microsoft.com/office/drawing/2014/main" id="{D2DA84E5-088A-FC03-BA2E-CD337F6D72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1344171"/>
            <a:ext cx="3425609" cy="1924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uman API">
            <a:extLst>
              <a:ext uri="{FF2B5EF4-FFF2-40B4-BE49-F238E27FC236}">
                <a16:creationId xmlns:a16="http://schemas.microsoft.com/office/drawing/2014/main" id="{9CD6D903-43CE-584E-C9AD-0518EB9427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85729" y="1916009"/>
            <a:ext cx="3433324" cy="78108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4" descr="DrChrono EHR / 11.0 API v4">
            <a:extLst>
              <a:ext uri="{FF2B5EF4-FFF2-40B4-BE49-F238E27FC236}">
                <a16:creationId xmlns:a16="http://schemas.microsoft.com/office/drawing/2014/main" id="{7D0DED44-CC69-1AE0-1F44-12B54933F8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49725" y="1280289"/>
            <a:ext cx="3423916" cy="2097148"/>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CURA</a:t>
            </a:r>
            <a:endParaRPr lang="en-US" sz="12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38</a:t>
            </a:fld>
            <a:endParaRPr lang="en-US" sz="1200"/>
          </a:p>
        </p:txBody>
      </p:sp>
    </p:spTree>
    <p:extLst>
      <p:ext uri="{BB962C8B-B14F-4D97-AF65-F5344CB8AC3E}">
        <p14:creationId xmlns:p14="http://schemas.microsoft.com/office/powerpoint/2010/main" val="3346581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Locator flag on a city map">
            <a:extLst>
              <a:ext uri="{FF2B5EF4-FFF2-40B4-BE49-F238E27FC236}">
                <a16:creationId xmlns:a16="http://schemas.microsoft.com/office/drawing/2014/main" id="{4BD73886-5D9C-F6EF-BDF6-C812D4338542}"/>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53" name="Rectangle 5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a:solidFill>
                  <a:srgbClr val="FFFFFF"/>
                </a:solidFill>
              </a:rPr>
              <a:t>GITHUB LINK</a:t>
            </a:r>
          </a:p>
        </p:txBody>
      </p:sp>
      <p:sp>
        <p:nvSpPr>
          <p:cNvPr id="6" name="Title 1">
            <a:extLst>
              <a:ext uri="{FF2B5EF4-FFF2-40B4-BE49-F238E27FC236}">
                <a16:creationId xmlns:a16="http://schemas.microsoft.com/office/drawing/2014/main" id="{1D727AD2-F60B-06E3-5475-420AC2D8764A}"/>
              </a:ext>
            </a:extLst>
          </p:cNvPr>
          <p:cNvSpPr txBox="1">
            <a:spLocks/>
          </p:cNvSpPr>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1000"/>
              </a:spcBef>
            </a:pPr>
            <a:r>
              <a:rPr lang="en-US" sz="2400">
                <a:solidFill>
                  <a:srgbClr val="FFFFFF"/>
                </a:solidFill>
                <a:latin typeface="+mn-lt"/>
                <a:ea typeface="+mn-ea"/>
                <a:cs typeface="+mn-cs"/>
                <a:hlinkClick r:id="rId3"/>
              </a:rPr>
              <a:t>https://github.com/SaiTejjj/HMS/wiki/CURA---HMS</a:t>
            </a:r>
            <a:endParaRPr lang="en-US" sz="24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39</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4388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p:txBody>
          <a:bodyPr vert="horz" lIns="91440" tIns="45720" rIns="91440" bIns="45720" rtlCol="0" anchor="ctr">
            <a:normAutofit/>
          </a:bodyPr>
          <a:lstStyle/>
          <a:p>
            <a:r>
              <a:rPr lang="en-US" sz="3700" kern="1200" dirty="0">
                <a:latin typeface="+mj-lt"/>
                <a:ea typeface="+mj-ea"/>
                <a:cs typeface="+mj-cs"/>
              </a:rPr>
              <a:t>Improvements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lstStyle/>
          <a:p>
            <a:r>
              <a:rPr lang="en-US" b="1" dirty="0"/>
              <a:t>Feedback</a:t>
            </a:r>
            <a:endParaRPr lang="en-IN"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2933700" y="3748282"/>
            <a:ext cx="2809875" cy="1004693"/>
          </a:xfrm>
        </p:spPr>
        <p:txBody>
          <a:bodyPr/>
          <a:lstStyle/>
          <a:p>
            <a:pPr marL="285750" indent="-285750">
              <a:buFont typeface="Arial" panose="020B0604020202020204" pitchFamily="34" charset="0"/>
              <a:buChar char="•"/>
            </a:pPr>
            <a:r>
              <a:rPr lang="en-US" dirty="0"/>
              <a:t>Story Points Missing.</a:t>
            </a:r>
          </a:p>
          <a:p>
            <a:pPr marL="285750" indent="-285750">
              <a:buFont typeface="Arial" panose="020B0604020202020204" pitchFamily="34" charset="0"/>
              <a:buChar char="•"/>
            </a:pPr>
            <a:r>
              <a:rPr lang="en-US" dirty="0"/>
              <a:t>Mention Diagram name. </a:t>
            </a:r>
          </a:p>
          <a:p>
            <a:endParaRPr lang="en-US" dirty="0"/>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lstStyle/>
          <a:p>
            <a:r>
              <a:rPr lang="en-US" b="1" dirty="0"/>
              <a:t>Improvements</a:t>
            </a:r>
            <a:endParaRPr lang="en-IN" b="1" dirty="0"/>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7410173" y="3834606"/>
            <a:ext cx="3562627" cy="1032669"/>
          </a:xfrm>
        </p:spPr>
        <p:txBody>
          <a:bodyPr/>
          <a:lstStyle/>
          <a:p>
            <a:pPr marL="285750" indent="-285750">
              <a:buFont typeface="Arial" panose="020B0604020202020204" pitchFamily="34" charset="0"/>
              <a:buChar char="•"/>
            </a:pPr>
            <a:r>
              <a:rPr lang="en-US" dirty="0"/>
              <a:t>Story points mentioned to every user story.</a:t>
            </a:r>
          </a:p>
          <a:p>
            <a:pPr marL="285750" indent="-285750">
              <a:buFont typeface="Arial" panose="020B0604020202020204" pitchFamily="34" charset="0"/>
              <a:buChar char="•"/>
            </a:pPr>
            <a:r>
              <a:rPr lang="en-US" dirty="0"/>
              <a:t>Architectural Diagram mentioned.</a:t>
            </a:r>
            <a:endParaRPr lang="en-IN" dirty="0"/>
          </a:p>
        </p:txBody>
      </p:sp>
      <p:sp>
        <p:nvSpPr>
          <p:cNvPr id="4" name="Footer Placeholder 3">
            <a:extLst>
              <a:ext uri="{FF2B5EF4-FFF2-40B4-BE49-F238E27FC236}">
                <a16:creationId xmlns:a16="http://schemas.microsoft.com/office/drawing/2014/main" id="{AE53ACBE-F6D0-33D5-3251-7A6404B02018}"/>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FD07B52-B3B1-FB5A-D1B1-5D0F696F2719}"/>
              </a:ext>
            </a:extLst>
          </p:cNvPr>
          <p:cNvSpPr>
            <a:spLocks noGrp="1"/>
          </p:cNvSpPr>
          <p:nvPr>
            <p:ph type="sldNum" sz="quarter" idx="12"/>
          </p:nvPr>
        </p:nvSpPr>
        <p:spPr>
          <a:prstGeom prst="ellipse">
            <a:avLst/>
          </a:prstGeom>
        </p:spPr>
        <p:txBody>
          <a:bodyPr vert="horz" lIns="91440" tIns="45720" rIns="91440" bIns="45720" rtlCol="0" anchor="ctr">
            <a:normAutofit/>
          </a:bodyPr>
          <a:lstStyle/>
          <a:p>
            <a:pPr>
              <a:lnSpc>
                <a:spcPct val="90000"/>
              </a:lnSpc>
              <a:spcAft>
                <a:spcPts val="600"/>
              </a:spcAft>
            </a:pPr>
            <a:fld id="{A49DFD55-3C28-40EF-9E31-A92D2E4017FF}" type="slidenum">
              <a:rPr lang="en-US" sz="1200" smtClean="0"/>
              <a:pPr>
                <a:lnSpc>
                  <a:spcPct val="90000"/>
                </a:lnSpc>
                <a:spcAft>
                  <a:spcPts val="600"/>
                </a:spcAft>
              </a:pPr>
              <a:t>4</a:t>
            </a:fld>
            <a:endParaRPr lang="en-US" sz="1200"/>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804672" y="338328"/>
            <a:ext cx="3877056" cy="2249424"/>
          </a:xfrm>
        </p:spPr>
        <p:txBody>
          <a:bodyPr vert="horz" lIns="91440" tIns="45720" rIns="91440" bIns="45720" rtlCol="0" anchor="b">
            <a:normAutofit/>
          </a:bodyPr>
          <a:lstStyle/>
          <a:p>
            <a:pPr algn="l"/>
            <a:r>
              <a:rPr lang="en-US" sz="4600"/>
              <a:t>Live application demo</a:t>
            </a:r>
          </a:p>
        </p:txBody>
      </p:sp>
      <p:pic>
        <p:nvPicPr>
          <p:cNvPr id="3" name="Picture 2" descr="Graphical user interface, application, Teams&#10;&#10;Description automatically generated">
            <a:extLst>
              <a:ext uri="{FF2B5EF4-FFF2-40B4-BE49-F238E27FC236}">
                <a16:creationId xmlns:a16="http://schemas.microsoft.com/office/drawing/2014/main" id="{6A1A03E1-B7EE-115A-9BE6-F53EB6195787}"/>
              </a:ext>
            </a:extLst>
          </p:cNvPr>
          <p:cNvPicPr>
            <a:picLocks noChangeAspect="1"/>
          </p:cNvPicPr>
          <p:nvPr/>
        </p:nvPicPr>
        <p:blipFill>
          <a:blip r:embed="rId2"/>
          <a:stretch>
            <a:fillRect/>
          </a:stretch>
        </p:blipFill>
        <p:spPr>
          <a:xfrm>
            <a:off x="7239001" y="580947"/>
            <a:ext cx="4416894" cy="210906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4385CF-3847-99BA-ED19-95DBE238C772}"/>
              </a:ext>
            </a:extLst>
          </p:cNvPr>
          <p:cNvPicPr>
            <a:picLocks noChangeAspect="1"/>
          </p:cNvPicPr>
          <p:nvPr/>
        </p:nvPicPr>
        <p:blipFill>
          <a:blip r:embed="rId3"/>
          <a:stretch>
            <a:fillRect/>
          </a:stretch>
        </p:blipFill>
        <p:spPr>
          <a:xfrm>
            <a:off x="5953781" y="3631705"/>
            <a:ext cx="5702113" cy="2195313"/>
          </a:xfrm>
          <a:prstGeom prst="rect">
            <a:avLst/>
          </a:prstGeom>
        </p:spPr>
      </p:pic>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6657785" y="6356350"/>
            <a:ext cx="4057841" cy="365125"/>
          </a:xfrm>
        </p:spPr>
        <p:txBody>
          <a:bodyPr vert="horz" lIns="91440" tIns="45720" rIns="91440" bIns="45720" rtlCol="0" anchor="ctr">
            <a:normAutofit/>
          </a:bodyPr>
          <a:lstStyle/>
          <a:p>
            <a:pPr algn="r">
              <a:spcAft>
                <a:spcPts val="600"/>
              </a:spcAft>
            </a:pPr>
            <a:r>
              <a:rPr lang="en-US" sz="1200" kern="1200">
                <a:solidFill>
                  <a:schemeClr val="bg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alpha val="80000"/>
                  </a:schemeClr>
                </a:solidFill>
              </a:rPr>
              <a:pPr>
                <a:spcAft>
                  <a:spcPts val="600"/>
                </a:spcAft>
              </a:pPr>
              <a:t>40</a:t>
            </a:fld>
            <a:endParaRPr lang="en-US" sz="1200">
              <a:solidFill>
                <a:schemeClr val="bg1">
                  <a:alpha val="80000"/>
                </a:schemeClr>
              </a:solidFill>
            </a:endParaRPr>
          </a:p>
        </p:txBody>
      </p:sp>
    </p:spTree>
    <p:extLst>
      <p:ext uri="{BB962C8B-B14F-4D97-AF65-F5344CB8AC3E}">
        <p14:creationId xmlns:p14="http://schemas.microsoft.com/office/powerpoint/2010/main" val="319285545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653600" y="1396289"/>
            <a:ext cx="5006336" cy="1325563"/>
          </a:xfrm>
        </p:spPr>
        <p:txBody>
          <a:bodyPr vert="horz" lIns="91440" tIns="45720" rIns="91440" bIns="45720" rtlCol="0" anchor="ctr">
            <a:normAutofit/>
          </a:bodyPr>
          <a:lstStyle/>
          <a:p>
            <a:r>
              <a:rPr lang="en-US" sz="4400" kern="1200">
                <a:solidFill>
                  <a:schemeClr val="tx1"/>
                </a:solidFill>
                <a:latin typeface="+mj-lt"/>
                <a:ea typeface="+mj-ea"/>
                <a:cs typeface="+mj-cs"/>
              </a:rPr>
              <a:t>THANK YOU</a:t>
            </a:r>
          </a:p>
        </p:txBody>
      </p:sp>
      <p:sp>
        <p:nvSpPr>
          <p:cNvPr id="47" name="Freeform: Shape 4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241" y="643466"/>
            <a:ext cx="4105275" cy="4105275"/>
          </a:xfrm>
          <a:prstGeom prst="rect">
            <a:avLst/>
          </a:prstGeom>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1000232" y="599325"/>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A49DFD55-3C28-40EF-9E31-A92D2E4017FF}" type="slidenum">
              <a:rPr lang="en-US" sz="1500">
                <a:solidFill>
                  <a:srgbClr val="FFFFFF"/>
                </a:solidFill>
              </a:rPr>
              <a:pPr algn="ctr">
                <a:spcAft>
                  <a:spcPts val="600"/>
                </a:spcAft>
              </a:pPr>
              <a:t>41</a:t>
            </a:fld>
            <a:endParaRPr lang="en-US" sz="1500">
              <a:solidFill>
                <a:srgbClr val="FFFFFF"/>
              </a:solidFill>
            </a:endParaRP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658044" y="2871982"/>
            <a:ext cx="5006336" cy="3181684"/>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800">
                <a:solidFill>
                  <a:schemeClr val="tx1"/>
                </a:solidFill>
              </a:rPr>
              <a:t>Sai Teja Koribilli</a:t>
            </a:r>
          </a:p>
          <a:p>
            <a:pPr indent="-228600">
              <a:lnSpc>
                <a:spcPct val="90000"/>
              </a:lnSpc>
              <a:buFont typeface="Arial" panose="020B0604020202020204" pitchFamily="34" charset="0"/>
              <a:buChar char="•"/>
            </a:pPr>
            <a:r>
              <a:rPr lang="en-US" sz="1800">
                <a:solidFill>
                  <a:schemeClr val="tx1"/>
                </a:solidFill>
              </a:rPr>
              <a:t>Jigar Shah</a:t>
            </a:r>
          </a:p>
          <a:p>
            <a:pPr indent="-228600">
              <a:lnSpc>
                <a:spcPct val="90000"/>
              </a:lnSpc>
              <a:buFont typeface="Arial" panose="020B0604020202020204" pitchFamily="34" charset="0"/>
              <a:buChar char="•"/>
            </a:pPr>
            <a:r>
              <a:rPr lang="en-US" sz="1800">
                <a:solidFill>
                  <a:schemeClr val="tx1"/>
                </a:solidFill>
              </a:rPr>
              <a:t>Mounika Thalla</a:t>
            </a:r>
          </a:p>
          <a:p>
            <a:pPr indent="-228600">
              <a:lnSpc>
                <a:spcPct val="90000"/>
              </a:lnSpc>
              <a:buFont typeface="Arial" panose="020B0604020202020204" pitchFamily="34" charset="0"/>
              <a:buChar char="•"/>
            </a:pPr>
            <a:r>
              <a:rPr lang="en-US" sz="1800">
                <a:solidFill>
                  <a:schemeClr val="tx1"/>
                </a:solidFill>
              </a:rPr>
              <a:t>Kuldeep Raj</a:t>
            </a:r>
          </a:p>
          <a:p>
            <a:pPr indent="-228600">
              <a:lnSpc>
                <a:spcPct val="90000"/>
              </a:lnSpc>
              <a:buFont typeface="Arial" panose="020B0604020202020204" pitchFamily="34" charset="0"/>
              <a:buChar char="•"/>
            </a:pPr>
            <a:r>
              <a:rPr lang="en-US" sz="1800">
                <a:solidFill>
                  <a:schemeClr val="tx1"/>
                </a:solidFill>
              </a:rPr>
              <a:t>Bindu Valishetti</a:t>
            </a:r>
          </a:p>
          <a:p>
            <a:pPr indent="-228600">
              <a:lnSpc>
                <a:spcPct val="90000"/>
              </a:lnSpc>
              <a:buFont typeface="Arial" panose="020B0604020202020204" pitchFamily="34" charset="0"/>
              <a:buChar char="•"/>
            </a:pPr>
            <a:r>
              <a:rPr lang="en-US" sz="1800">
                <a:solidFill>
                  <a:schemeClr val="tx1"/>
                </a:solidFill>
              </a:rPr>
              <a:t>Nikhil</a:t>
            </a:r>
          </a:p>
          <a:p>
            <a:pPr indent="-228600">
              <a:lnSpc>
                <a:spcPct val="90000"/>
              </a:lnSpc>
              <a:buFont typeface="Arial" panose="020B0604020202020204" pitchFamily="34" charset="0"/>
              <a:buChar char="•"/>
            </a:pPr>
            <a:r>
              <a:rPr lang="en-US" sz="1800">
                <a:solidFill>
                  <a:schemeClr val="tx1"/>
                </a:solidFill>
              </a:rPr>
              <a:t>Shivansh Tomar</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657173" y="6199632"/>
            <a:ext cx="5006336" cy="365125"/>
          </a:xfrm>
        </p:spPr>
        <p:txBody>
          <a:bodyPr vert="horz" lIns="91440" tIns="45720" rIns="91440" bIns="45720" rtlCol="0" anchor="ctr">
            <a:normAutofit/>
          </a:bodyPr>
          <a:lstStyle/>
          <a:p>
            <a:pPr algn="l">
              <a:spcAft>
                <a:spcPts val="600"/>
              </a:spcAft>
            </a:pPr>
            <a:r>
              <a:rPr lang="en-US" sz="1100" kern="1200">
                <a:solidFill>
                  <a:schemeClr val="tx1">
                    <a:alpha val="80000"/>
                  </a:schemeClr>
                </a:solidFill>
                <a:latin typeface="+mn-lt"/>
                <a:ea typeface="+mn-ea"/>
                <a:cs typeface="+mn-cs"/>
              </a:rPr>
              <a:t>CURA</a:t>
            </a:r>
          </a:p>
        </p:txBody>
      </p:sp>
    </p:spTree>
    <p:extLst>
      <p:ext uri="{BB962C8B-B14F-4D97-AF65-F5344CB8AC3E}">
        <p14:creationId xmlns:p14="http://schemas.microsoft.com/office/powerpoint/2010/main" val="19697875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a:stretch/>
        </p:blipFill>
        <p:spPr>
          <a:xfrm>
            <a:off x="1717870" y="2886074"/>
            <a:ext cx="1384133"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a:t>SCRUM MASTER</a:t>
            </a:r>
          </a:p>
          <a:p>
            <a:r>
              <a:rPr lang="en-US"/>
              <a:t>DATA BASE ADMINISTRATOR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a:srcRect/>
          <a:stretch/>
        </p:blipFill>
        <p:spPr>
          <a:xfrm>
            <a:off x="4127072" y="2886074"/>
            <a:ext cx="1265194"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a:t>BINDU VALISETTY</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a:t>UI/UX DEVELOPER</a:t>
            </a:r>
          </a:p>
        </p:txBody>
      </p:sp>
      <p:pic>
        <p:nvPicPr>
          <p:cNvPr id="20" name="Picture Placeholder 19" descr="A person taking a selfie&#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6534087" y="2886074"/>
            <a:ext cx="1432492" cy="1845511"/>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a:t>KULDEEP KALUVALA</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a:t>DEVELOPER</a:t>
            </a:r>
          </a:p>
        </p:txBody>
      </p:sp>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a:srcRect/>
          <a:stretch/>
        </p:blipFill>
        <p:spPr>
          <a:xfrm>
            <a:off x="8952515" y="2886074"/>
            <a:ext cx="1435397" cy="1845511"/>
          </a:xfrm>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a:t>MOUNIKA THALLA</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a:t>PROJECT MANAGER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CURA</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170485" y="5042191"/>
            <a:ext cx="2317707" cy="343061"/>
          </a:xfrm>
        </p:spPr>
        <p:txBody>
          <a:bodyPr/>
          <a:lstStyle/>
          <a:p>
            <a:r>
              <a:rPr lang="en-US"/>
              <a:t>SHIVANSH TOMAR</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407931" y="5464114"/>
            <a:ext cx="1845511" cy="343061"/>
          </a:xfrm>
        </p:spPr>
        <p:txBody>
          <a:bodyPr/>
          <a:lstStyle/>
          <a:p>
            <a:r>
              <a:rPr lang="en-US"/>
              <a:t>DEVELOPER</a:t>
            </a:r>
            <a:endParaRPr lang="en-US" dirty="0"/>
          </a:p>
        </p:txBody>
      </p:sp>
      <p:pic>
        <p:nvPicPr>
          <p:cNvPr id="18" name="Picture Placeholder 17" descr="A picture containing water, outdoor, person&#10;&#10;Description automatically generated">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2"/>
          <a:srcRect/>
          <a:stretch/>
        </p:blipFill>
        <p:spPr>
          <a:xfrm>
            <a:off x="6184704" y="2833157"/>
            <a:ext cx="1129264"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5589133" y="5042191"/>
            <a:ext cx="2330816" cy="343061"/>
          </a:xfrm>
        </p:spPr>
        <p:txBody>
          <a:bodyPr/>
          <a:lstStyle/>
          <a:p>
            <a:r>
              <a:rPr lang="en-US"/>
              <a:t>NIKHIL</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5826580" y="5468213"/>
            <a:ext cx="1855949" cy="343061"/>
          </a:xfrm>
        </p:spPr>
        <p:txBody>
          <a:bodyPr/>
          <a:lstStyle/>
          <a:p>
            <a:r>
              <a:rPr lang="en-US" dirty="0"/>
              <a:t>QUALITY ANALYST</a:t>
            </a:r>
            <a:r>
              <a:rPr lang="en-US"/>
              <a:t> ENGINEER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3"/>
          <a:srcRect/>
          <a:stretch/>
        </p:blipFill>
        <p:spPr>
          <a:xfrm>
            <a:off x="9264587" y="2881772"/>
            <a:ext cx="1432492" cy="1790615"/>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820631" y="5042191"/>
            <a:ext cx="2317707" cy="343061"/>
          </a:xfrm>
        </p:spPr>
        <p:txBody>
          <a:bodyPr/>
          <a:lstStyle/>
          <a:p>
            <a:r>
              <a:rPr lang="en-US"/>
              <a:t>JIGAR SHAH</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9132160" y="5468213"/>
            <a:ext cx="1845511" cy="343061"/>
          </a:xfrm>
        </p:spPr>
        <p:txBody>
          <a:bodyPr/>
          <a:lstStyle/>
          <a:p>
            <a:r>
              <a:rPr lang="en-US"/>
              <a:t>DEVELOPER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CURA</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4"/>
          <a:srcRect t="12468" b="12468"/>
          <a:stretch/>
        </p:blipFill>
        <p:spPr>
          <a:xfrm>
            <a:off x="2407931" y="2833157"/>
            <a:ext cx="1845511" cy="18455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937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PROBLEM STATEMENT</a:t>
            </a:r>
          </a:p>
        </p:txBody>
      </p:sp>
      <p:cxnSp>
        <p:nvCxnSpPr>
          <p:cNvPr id="49" name="Straight Connector 4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7</a:t>
            </a:fld>
            <a:endParaRPr lang="en-US" sz="1200">
              <a:solidFill>
                <a:srgbClr val="898989"/>
              </a:solidFill>
            </a:endParaRPr>
          </a:p>
        </p:txBody>
      </p:sp>
      <p:sp>
        <p:nvSpPr>
          <p:cNvPr id="7" name="TextBox 6">
            <a:extLst>
              <a:ext uri="{FF2B5EF4-FFF2-40B4-BE49-F238E27FC236}">
                <a16:creationId xmlns:a16="http://schemas.microsoft.com/office/drawing/2014/main" id="{0C44B09D-F3E1-2A0B-3D45-73EEE9D85D3C}"/>
              </a:ext>
            </a:extLst>
          </p:cNvPr>
          <p:cNvSpPr txBox="1"/>
          <p:nvPr/>
        </p:nvSpPr>
        <p:spPr>
          <a:xfrm>
            <a:off x="391438" y="2727020"/>
            <a:ext cx="1139085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Most hospitals are still facing several challenges with Hospital Management System because some of them are still using manual processes, while those who are using computerized method are also facing the challenge of adjusting to it. Like:</a:t>
            </a:r>
            <a:endParaRPr lang="en-US" dirty="0"/>
          </a:p>
          <a:p>
            <a:pPr marL="285750" indent="-285750">
              <a:buFont typeface="Arial"/>
              <a:buChar char="•"/>
            </a:pPr>
            <a:r>
              <a:rPr lang="en-US" dirty="0">
                <a:ea typeface="+mn-lt"/>
                <a:cs typeface="+mn-lt"/>
              </a:rPr>
              <a:t>The high cost of software development and deployment.</a:t>
            </a:r>
            <a:endParaRPr lang="en-US" dirty="0"/>
          </a:p>
          <a:p>
            <a:pPr marL="285750" indent="-285750">
              <a:buFont typeface="Arial"/>
              <a:buChar char="•"/>
            </a:pPr>
            <a:r>
              <a:rPr lang="en-US" dirty="0">
                <a:ea typeface="+mn-lt"/>
                <a:cs typeface="+mn-lt"/>
              </a:rPr>
              <a:t>Complex design in terms of User Interface and User Experience (UI/UX Design)</a:t>
            </a:r>
            <a:endParaRPr lang="en-US" dirty="0"/>
          </a:p>
          <a:p>
            <a:pPr marL="285750" indent="-285750">
              <a:buFont typeface="Arial"/>
              <a:buChar char="•"/>
            </a:pPr>
            <a:r>
              <a:rPr lang="en-US" dirty="0">
                <a:ea typeface="+mn-lt"/>
                <a:cs typeface="+mn-lt"/>
              </a:rPr>
              <a:t>Fear of data security breach.</a:t>
            </a:r>
            <a:endParaRPr lang="en-US" dirty="0"/>
          </a:p>
          <a:p>
            <a:pPr marL="285750" indent="-285750">
              <a:buFont typeface="Arial"/>
              <a:buChar char="•"/>
            </a:pPr>
            <a:r>
              <a:rPr lang="en-US" dirty="0">
                <a:ea typeface="+mn-lt"/>
                <a:cs typeface="+mn-lt"/>
              </a:rPr>
              <a:t>Difficulty in migrating from manual processes, because both staff and patients are used to the manual processes and so are unable to speedily cope with the new system.</a:t>
            </a:r>
            <a:endParaRPr lang="en-US" dirty="0"/>
          </a:p>
          <a:p>
            <a:pPr marL="285750" indent="-285750">
              <a:buFont typeface="Arial"/>
              <a:buChar char="•"/>
            </a:pPr>
            <a:r>
              <a:rPr lang="en-US" dirty="0">
                <a:ea typeface="+mn-lt"/>
                <a:cs typeface="+mn-lt"/>
              </a:rPr>
              <a:t>Lack of IT-friendly medical personnel is also presenting several challenges.</a:t>
            </a:r>
            <a:endParaRPr lang="en-US" dirty="0"/>
          </a:p>
          <a:p>
            <a:pPr marL="285750" indent="-285750">
              <a:buFont typeface="Arial"/>
              <a:buChar char="•"/>
            </a:pPr>
            <a:r>
              <a:rPr lang="en-US" dirty="0">
                <a:ea typeface="+mn-lt"/>
                <a:cs typeface="+mn-lt"/>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dirty="0"/>
          </a:p>
        </p:txBody>
      </p:sp>
    </p:spTree>
    <p:extLst>
      <p:ext uri="{BB962C8B-B14F-4D97-AF65-F5344CB8AC3E}">
        <p14:creationId xmlns:p14="http://schemas.microsoft.com/office/powerpoint/2010/main" val="36809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PROJECT DESCRIPTION</a:t>
            </a:r>
          </a:p>
        </p:txBody>
      </p:sp>
      <p:cxnSp>
        <p:nvCxnSpPr>
          <p:cNvPr id="47" name="Straight Connector 4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8</a:t>
            </a:fld>
            <a:endParaRPr lang="en-US" sz="1200">
              <a:solidFill>
                <a:srgbClr val="898989"/>
              </a:solidFill>
            </a:endParaRPr>
          </a:p>
        </p:txBody>
      </p:sp>
      <p:sp>
        <p:nvSpPr>
          <p:cNvPr id="3" name="TextBox 2">
            <a:extLst>
              <a:ext uri="{FF2B5EF4-FFF2-40B4-BE49-F238E27FC236}">
                <a16:creationId xmlns:a16="http://schemas.microsoft.com/office/drawing/2014/main" id="{CE9304D7-D61D-271D-DE3E-045E9D7399AE}"/>
              </a:ext>
            </a:extLst>
          </p:cNvPr>
          <p:cNvSpPr txBox="1"/>
          <p:nvPr/>
        </p:nvSpPr>
        <p:spPr>
          <a:xfrm>
            <a:off x="375920" y="2773680"/>
            <a:ext cx="114401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D3339"/>
                </a:solidFill>
                <a:latin typeface="Mukta Vaani"/>
              </a:rPr>
              <a:t>               HMS helps to automate routine tasks, optimize staff coordination, improve communication, distribute the workload, store different types of information, and provide financial and HR management.</a:t>
            </a:r>
          </a:p>
          <a:p>
            <a:endParaRPr lang="en-US" dirty="0">
              <a:solidFill>
                <a:srgbClr val="2D3339"/>
              </a:solidFill>
              <a:latin typeface="Mukta Vaani"/>
            </a:endParaRPr>
          </a:p>
          <a:p>
            <a:r>
              <a:rPr lang="en-US" dirty="0">
                <a:ea typeface="+mn-lt"/>
                <a:cs typeface="+mn-lt"/>
              </a:rPr>
              <a:t>              A hospital management system (HMS) is a tool that collects data about patients, doctors, staff, hospital administrative details in one software. One of the biggest advantages of developing a hospital management system is that it makes the whole process paperless. </a:t>
            </a:r>
          </a:p>
          <a:p>
            <a:endParaRPr lang="en-US" dirty="0">
              <a:solidFill>
                <a:srgbClr val="2D3339"/>
              </a:solidFill>
              <a:latin typeface="Mukta Vaani"/>
              <a:ea typeface="+mn-lt"/>
              <a:cs typeface="+mn-lt"/>
            </a:endParaRPr>
          </a:p>
          <a:p>
            <a:r>
              <a:rPr lang="en-US" dirty="0">
                <a:ea typeface="+mn-lt"/>
                <a:cs typeface="+mn-lt"/>
              </a:rPr>
              <a:t>              Finances are another essential side of the hospitals. Apart from administrative, operational, and medical services, healthcare units must cope with billing and insurance operations. Integrating a financial system into a medical organization is vital for its sustainable financial performance. </a:t>
            </a:r>
            <a:endParaRPr lang="en-US" dirty="0"/>
          </a:p>
        </p:txBody>
      </p:sp>
    </p:spTree>
    <p:extLst>
      <p:ext uri="{BB962C8B-B14F-4D97-AF65-F5344CB8AC3E}">
        <p14:creationId xmlns:p14="http://schemas.microsoft.com/office/powerpoint/2010/main" val="67818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alphaModFix amt="40000"/>
          </a:blip>
          <a:srcRect l="2337" r="19419"/>
          <a:stretch/>
        </p:blipFill>
        <p:spPr>
          <a:xfrm>
            <a:off x="-170" y="10"/>
            <a:ext cx="8450317" cy="6857990"/>
          </a:xfrm>
          <a:prstGeom prst="rect">
            <a:avLst/>
          </a:prstGeom>
        </p:spPr>
      </p:pic>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643468" y="643467"/>
            <a:ext cx="4684978" cy="2592377"/>
          </a:xfrm>
        </p:spPr>
        <p:txBody>
          <a:bodyPr>
            <a:normAutofit/>
          </a:bodyPr>
          <a:lstStyle/>
          <a:p>
            <a:r>
              <a:rPr lang="en-US" sz="4400" dirty="0">
                <a:solidFill>
                  <a:srgbClr val="FFFFFF"/>
                </a:solidFill>
              </a:rPr>
              <a:t>Personas</a:t>
            </a:r>
          </a:p>
        </p:txBody>
      </p:sp>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3924" r="18038"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270163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TM03457475[[fn=Frame]]</Template>
  <TotalTime>6150</TotalTime>
  <Words>1038</Words>
  <Application>Microsoft Office PowerPoint</Application>
  <PresentationFormat>Widescreen</PresentationFormat>
  <Paragraphs>228</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Mukta Vaani</vt:lpstr>
      <vt:lpstr>Tenorite</vt:lpstr>
      <vt:lpstr>Wingdings</vt:lpstr>
      <vt:lpstr>Wingdings 2</vt:lpstr>
      <vt:lpstr>Office Theme</vt:lpstr>
      <vt:lpstr>CURA - HMS</vt:lpstr>
      <vt:lpstr>AGENDA</vt:lpstr>
      <vt:lpstr>AGENDA</vt:lpstr>
      <vt:lpstr>Improvements FROM PROFESSOR FEEDBACK</vt:lpstr>
      <vt:lpstr>MEET OUR TEAM</vt:lpstr>
      <vt:lpstr>MEET OUR TEAM</vt:lpstr>
      <vt:lpstr>PROBLEM STATEMENT</vt:lpstr>
      <vt:lpstr>PROJECT DESCRIPTION</vt:lpstr>
      <vt:lpstr>Personas</vt:lpstr>
      <vt:lpstr>PowerPoint Presentation</vt:lpstr>
      <vt:lpstr>PowerPoint Presentation</vt:lpstr>
      <vt:lpstr>PowerPoint Presentation</vt:lpstr>
      <vt:lpstr>Minimum viable product</vt:lpstr>
      <vt:lpstr>technologies</vt:lpstr>
      <vt:lpstr>Conceptual Architecture Diagram</vt:lpstr>
      <vt:lpstr>PowerPoint Presentation</vt:lpstr>
      <vt:lpstr>PowerPoint Presentation</vt:lpstr>
      <vt:lpstr>SPRINT RECAP</vt:lpstr>
      <vt:lpstr>SPRINT 3 VS SPRINT 4</vt:lpstr>
      <vt:lpstr>PRODUCT BACKLOG</vt:lpstr>
      <vt:lpstr>PowerPoint Presentation</vt:lpstr>
      <vt:lpstr>Sprint Backlog</vt:lpstr>
      <vt:lpstr>User Stories &amp; Acceptance Criteria</vt:lpstr>
      <vt:lpstr>User Stories &amp; Acceptance Criteria</vt:lpstr>
      <vt:lpstr>User Stories &amp; Acceptance Criteria</vt:lpstr>
      <vt:lpstr>TEST CASES</vt:lpstr>
      <vt:lpstr>TEST CASES</vt:lpstr>
      <vt:lpstr>TEST CASES</vt:lpstr>
      <vt:lpstr>PowerPoint Presentation</vt:lpstr>
      <vt:lpstr>METRICS</vt:lpstr>
      <vt:lpstr>PowerPoint Presentation</vt:lpstr>
      <vt:lpstr>PowerPoint Presentation</vt:lpstr>
      <vt:lpstr>PowerPoint Presentation</vt:lpstr>
      <vt:lpstr>SPRINT 4 - STORIES PLANNED AND COMMITTED</vt:lpstr>
      <vt:lpstr>RETROSPECTIVES</vt:lpstr>
      <vt:lpstr>Sprint 5 </vt:lpstr>
      <vt:lpstr>Application Screenshot</vt:lpstr>
      <vt:lpstr>Api used </vt:lpstr>
      <vt:lpstr>GITHUB LINK</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Sai Tej Koribilli</cp:lastModifiedBy>
  <cp:revision>441</cp:revision>
  <dcterms:created xsi:type="dcterms:W3CDTF">2022-11-15T01:54:28Z</dcterms:created>
  <dcterms:modified xsi:type="dcterms:W3CDTF">2022-12-21T23:07:43Z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